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7"/>
  </p:notesMasterIdLst>
  <p:sldIdLst>
    <p:sldId id="259" r:id="rId2"/>
    <p:sldId id="263" r:id="rId3"/>
    <p:sldId id="284" r:id="rId4"/>
    <p:sldId id="285" r:id="rId5"/>
    <p:sldId id="286" r:id="rId6"/>
    <p:sldId id="269" r:id="rId7"/>
    <p:sldId id="287" r:id="rId8"/>
    <p:sldId id="264" r:id="rId9"/>
    <p:sldId id="275" r:id="rId10"/>
    <p:sldId id="280" r:id="rId11"/>
    <p:sldId id="282" r:id="rId12"/>
    <p:sldId id="270" r:id="rId13"/>
    <p:sldId id="267" r:id="rId14"/>
    <p:sldId id="268" r:id="rId15"/>
    <p:sldId id="274" r:id="rId16"/>
    <p:sldId id="294" r:id="rId17"/>
    <p:sldId id="293" r:id="rId18"/>
    <p:sldId id="290" r:id="rId19"/>
    <p:sldId id="288" r:id="rId20"/>
    <p:sldId id="276" r:id="rId21"/>
    <p:sldId id="289" r:id="rId22"/>
    <p:sldId id="291" r:id="rId23"/>
    <p:sldId id="292" r:id="rId24"/>
    <p:sldId id="283" r:id="rId25"/>
    <p:sldId id="296" r:id="rId26"/>
  </p:sldIdLst>
  <p:sldSz cx="12192000" cy="6858000"/>
  <p:notesSz cx="6858000" cy="9144000"/>
  <p:embeddedFontLst>
    <p:embeddedFont>
      <p:font typeface="나눔스퀘어" panose="020B0600000101010101" pitchFamily="50" charset="-127"/>
      <p:regular r:id="rId28"/>
    </p:embeddedFont>
    <p:embeddedFont>
      <p:font typeface="나눔스퀘어 Bold" panose="020B0600000101010101" pitchFamily="50" charset="-127"/>
      <p:bold r:id="rId29"/>
    </p:embeddedFont>
    <p:embeddedFont>
      <p:font typeface="나눔스퀘어 ExtraBold" panose="020B0600000101010101" pitchFamily="50" charset="-127"/>
      <p:bold r:id="rId30"/>
    </p:embeddedFont>
    <p:embeddedFont>
      <p:font typeface="맑은 고딕" panose="020B0503020000020004" pitchFamily="50" charset="-127"/>
      <p:regular r:id="rId31"/>
      <p:bold r:id="rId3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8E5"/>
    <a:srgbClr val="000000"/>
    <a:srgbClr val="F9F0E1"/>
    <a:srgbClr val="173A4A"/>
    <a:srgbClr val="FFFFFF"/>
    <a:srgbClr val="FF6B7E"/>
    <a:srgbClr val="96D1CF"/>
    <a:srgbClr val="FFC000"/>
    <a:srgbClr val="222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44" autoAdjust="0"/>
    <p:restoredTop sz="83899" autoAdjust="0"/>
  </p:normalViewPr>
  <p:slideViewPr>
    <p:cSldViewPr snapToGrid="0">
      <p:cViewPr varScale="1">
        <p:scale>
          <a:sx n="92" d="100"/>
          <a:sy n="92" d="100"/>
        </p:scale>
        <p:origin x="90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2018-12-24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blog.naver.com/PostView.nhn?blogId=skrmsp87&amp;logNo=220749340639&amp;proxyReferer=https://www.google.com/"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m.blog.naver.com/PostView.nhn?blogId=skrmsp87&amp;logNo=220749571818&amp;proxyReferer=https://www.google.co.kr/" TargetMode="External"/><Relationship Id="rId4" Type="http://schemas.openxmlformats.org/officeDocument/2006/relationships/hyperlink" Target="http://girafant.tistory.com/23"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hisisgame.com/webzine/community/tboard/?board=37&amp;n=262817"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tore.steampowered.com/app/371660/Far_Cry_Primal/" TargetMode="External"/><Relationship Id="rId4" Type="http://schemas.openxmlformats.org/officeDocument/2006/relationships/hyperlink" Target="https://m.blog.naver.com/PostView.nhn?blogId=with_oworld&amp;logNo=220629511881&amp;proxyReferer=https://www.googl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youtu.be/fiQsmdwEGT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a:t>
            </a:fld>
            <a:endParaRPr lang="ko-KR" altLang="en-US"/>
          </a:p>
        </p:txBody>
      </p:sp>
    </p:spTree>
    <p:extLst>
      <p:ext uri="{BB962C8B-B14F-4D97-AF65-F5344CB8AC3E}">
        <p14:creationId xmlns:p14="http://schemas.microsoft.com/office/powerpoint/2010/main" val="261837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20</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21</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22</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23</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24</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25</a:t>
            </a:fld>
            <a:endParaRPr lang="ko-KR" altLang="en-US"/>
          </a:p>
        </p:txBody>
      </p:sp>
    </p:spTree>
    <p:extLst>
      <p:ext uri="{BB962C8B-B14F-4D97-AF65-F5344CB8AC3E}">
        <p14:creationId xmlns:p14="http://schemas.microsoft.com/office/powerpoint/2010/main" val="170779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928900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3</a:t>
            </a:fld>
            <a:endParaRPr lang="ko-KR" altLang="en-US"/>
          </a:p>
        </p:txBody>
      </p:sp>
    </p:spTree>
    <p:extLst>
      <p:ext uri="{BB962C8B-B14F-4D97-AF65-F5344CB8AC3E}">
        <p14:creationId xmlns:p14="http://schemas.microsoft.com/office/powerpoint/2010/main" val="2330051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채집</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https://m.blog.naver.com/PostView.nhn?blogId=skrmsp87&amp;logNo=220749340639&amp;proxyReferer=https%3A%2F%2Fwww.google.com%2F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사냥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http://girafant.tistory.com/23</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조합</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https://m.blog.naver.com/PostView.nhn?blogId=skrmsp87&amp;logNo=220749571818&amp;proxyReferer=https%3A%2F%2Fwww.google.co.kr%2F</a:t>
            </a:r>
            <a:endParaRPr lang="ko-KR" altLang="en-US" b="0" dirty="0">
              <a:effectLst/>
            </a:endParaRPr>
          </a:p>
          <a:p>
            <a:br>
              <a:rPr lang="ko-KR" altLang="en-US" dirty="0"/>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6</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https://www.flaticon.com/free-icon/dog-running_91503#term=pet&amp;page=6&amp;position=84</a:t>
            </a:r>
          </a:p>
          <a:p>
            <a:pPr rtl="0"/>
            <a:r>
              <a:rPr lang="ko-KR" altLang="en-US" sz="1200" b="0" i="0" u="none" strike="noStrike" kern="1200" dirty="0">
                <a:solidFill>
                  <a:schemeClr val="tx1"/>
                </a:solidFill>
                <a:effectLst/>
                <a:latin typeface="+mn-lt"/>
                <a:ea typeface="+mn-ea"/>
                <a:cs typeface="+mn-cs"/>
              </a:rPr>
              <a:t>교감</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보상</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https://m.blog.naver.com/PostView.nhn?blogId=with_oworld&amp;logNo=220629511881&amp;proxyReferer=https%3A%2F%2Fwww.google.com%2F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협력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https://store.steampowered.com/app/371660/Far_Cry_Primal/</a:t>
            </a:r>
            <a:r>
              <a:rPr lang="ko-KR" altLang="en-US" sz="1200" b="0" i="0" u="none" strike="noStrike" kern="1200" dirty="0">
                <a:solidFill>
                  <a:schemeClr val="tx1"/>
                </a:solidFill>
                <a:effectLst/>
                <a:latin typeface="+mn-lt"/>
                <a:ea typeface="+mn-ea"/>
                <a:cs typeface="+mn-cs"/>
              </a:rPr>
              <a:t>  </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7</a:t>
            </a:fld>
            <a:endParaRPr lang="ko-KR" altLang="en-US"/>
          </a:p>
        </p:txBody>
      </p:sp>
    </p:spTree>
    <p:extLst>
      <p:ext uri="{BB962C8B-B14F-4D97-AF65-F5344CB8AC3E}">
        <p14:creationId xmlns:p14="http://schemas.microsoft.com/office/powerpoint/2010/main" val="96257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8</a:t>
            </a:fld>
            <a:endParaRPr lang="ko-KR" altLang="en-US"/>
          </a:p>
        </p:txBody>
      </p:sp>
    </p:spTree>
    <p:extLst>
      <p:ext uri="{BB962C8B-B14F-4D97-AF65-F5344CB8AC3E}">
        <p14:creationId xmlns:p14="http://schemas.microsoft.com/office/powerpoint/2010/main" val="363709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단일 에이전트 </a:t>
            </a:r>
            <a:r>
              <a:rPr lang="en-US" altLang="ko-KR" dirty="0"/>
              <a:t>- </a:t>
            </a:r>
            <a:r>
              <a:rPr lang="en-US" altLang="ko-KR" sz="1200" b="0" i="0" u="none" strike="noStrike" kern="1200" dirty="0">
                <a:solidFill>
                  <a:schemeClr val="tx1"/>
                </a:solidFill>
                <a:effectLst/>
                <a:latin typeface="+mn-lt"/>
                <a:ea typeface="+mn-ea"/>
                <a:cs typeface="+mn-cs"/>
                <a:hlinkClick r:id="rId3" tooltip="링크 공유"/>
              </a:rPr>
              <a:t>https://youtu.be/fiQsmdwEGT8</a:t>
            </a:r>
            <a:r>
              <a:rPr lang="en-US" altLang="ko-KR" sz="1200" b="0" i="0" u="none" strike="noStrike" kern="1200" dirty="0">
                <a:solidFill>
                  <a:schemeClr val="tx1"/>
                </a:solidFill>
                <a:effectLst/>
                <a:latin typeface="+mn-lt"/>
                <a:ea typeface="+mn-ea"/>
                <a:cs typeface="+mn-cs"/>
              </a:rPr>
              <a:t> </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11</a:t>
            </a:fld>
            <a:endParaRPr lang="ko-KR" altLang="en-US"/>
          </a:p>
        </p:txBody>
      </p:sp>
    </p:spTree>
    <p:extLst>
      <p:ext uri="{BB962C8B-B14F-4D97-AF65-F5344CB8AC3E}">
        <p14:creationId xmlns:p14="http://schemas.microsoft.com/office/powerpoint/2010/main" val="666921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18</a:t>
            </a:fld>
            <a:endParaRPr lang="ko-KR" altLang="en-US"/>
          </a:p>
        </p:txBody>
      </p:sp>
    </p:spTree>
    <p:extLst>
      <p:ext uri="{BB962C8B-B14F-4D97-AF65-F5344CB8AC3E}">
        <p14:creationId xmlns:p14="http://schemas.microsoft.com/office/powerpoint/2010/main" val="5292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47558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9EAD6A4-2082-4E61-8D08-7D33BA2F10AA}"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36A58D-F383-4FBF-AB5A-E51A159E10D8}"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3C55504-5469-43BC-8812-0336F0A2CA08}"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8569487-2343-4E2C-A96A-EED1F590F884}"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F2F808D-A7AA-486A-B424-A65830E144A6}"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B29990-F4B7-4D95-B6A2-C91953C39CF9}"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7B10A7B-0247-4CF6-AD5D-65E356F47AFC}"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20DFC-DF12-427D-B3CE-9339D5369A3C}"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2384F53-C75E-40ED-9F3C-B83AB74D9BD0}"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1DFA541-65F1-4094-A104-0825AB28BBE2}"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4CFC56-717D-4ACD-96ED-043DC2BD4D81}"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32D58-2FE3-4D4F-AC1C-5508EF54C4F5}"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m.blog.naver.com/PostView.nhn?blogId=with_oworld&amp;logNo=220629511881&amp;proxyReferer=https://www.google.com/" TargetMode="External"/><Relationship Id="rId13" Type="http://schemas.openxmlformats.org/officeDocument/2006/relationships/hyperlink" Target="https://bit.ly/2G7ZjTD" TargetMode="External"/><Relationship Id="rId3" Type="http://schemas.openxmlformats.org/officeDocument/2006/relationships/hyperlink" Target="https://m.blog.naver.com/PostView.nhn?blogId=skrmsp87&amp;logNo=220749340639&amp;proxyReferer=https://www.google.com/" TargetMode="External"/><Relationship Id="rId7" Type="http://schemas.openxmlformats.org/officeDocument/2006/relationships/hyperlink" Target="http://www.thisisgame.com/webzine/community/tboard/?board=37&amp;n=262817" TargetMode="External"/><Relationship Id="rId12" Type="http://schemas.openxmlformats.org/officeDocument/2006/relationships/hyperlink" Target="https://venturebeat.com/2017/02/09/microsoft-will-launch-visual-studio-2017-on-march-7/" TargetMode="External"/><Relationship Id="rId2" Type="http://schemas.openxmlformats.org/officeDocument/2006/relationships/hyperlink" Target="https://www.vectorstock.com/royalty-free-vector/regatta-sailing-boat-cute-girly-toy-wooden-ship-vector-14238111" TargetMode="External"/><Relationship Id="rId16" Type="http://schemas.openxmlformats.org/officeDocument/2006/relationships/hyperlink" Target="https://bit.ly/2GgafOW" TargetMode="External"/><Relationship Id="rId1" Type="http://schemas.openxmlformats.org/officeDocument/2006/relationships/slideLayout" Target="../slideLayouts/slideLayout7.xml"/><Relationship Id="rId6" Type="http://schemas.openxmlformats.org/officeDocument/2006/relationships/hyperlink" Target="https://www.flaticon.com/free-icon/dog-running_91503#term=pet&amp;page=6&amp;position=84" TargetMode="External"/><Relationship Id="rId11" Type="http://schemas.openxmlformats.org/officeDocument/2006/relationships/hyperlink" Target="https://bit.ly/2QFl1m5" TargetMode="External"/><Relationship Id="rId5" Type="http://schemas.openxmlformats.org/officeDocument/2006/relationships/hyperlink" Target="https://m.blog.naver.com/PostView.nhn?blogId=skrmsp87&amp;logNo=220749571818&amp;proxyReferer=https://www.google.co.kr/" TargetMode="External"/><Relationship Id="rId15" Type="http://schemas.openxmlformats.org/officeDocument/2006/relationships/hyperlink" Target="https://pngimage.net/photoshop-cs6-logo-png-7/" TargetMode="External"/><Relationship Id="rId10" Type="http://schemas.openxmlformats.org/officeDocument/2006/relationships/hyperlink" Target="https://en.wikipedia.org/wiki/Unity_(game_engine)" TargetMode="External"/><Relationship Id="rId4" Type="http://schemas.openxmlformats.org/officeDocument/2006/relationships/hyperlink" Target="http://girafant.tistory.com/23" TargetMode="External"/><Relationship Id="rId9" Type="http://schemas.openxmlformats.org/officeDocument/2006/relationships/hyperlink" Target="https://store.steampowered.com/app/371660/Far_Cry_Primal/" TargetMode="External"/><Relationship Id="rId14" Type="http://schemas.openxmlformats.org/officeDocument/2006/relationships/hyperlink" Target="https://fso.zendesk.com/hc/en-us/articles/202331384-ZBrush-Installatio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t1.daumcdn.net/cfile/tistory/99248B505B05440D10" TargetMode="External"/><Relationship Id="rId3" Type="http://schemas.openxmlformats.org/officeDocument/2006/relationships/hyperlink" Target="https://youtu.be/fiQsmdwEGT8" TargetMode="External"/><Relationship Id="rId7" Type="http://schemas.openxmlformats.org/officeDocument/2006/relationships/hyperlink" Target="https://www.youtube.com/watch?v=MLRP2ueKKoM" TargetMode="External"/><Relationship Id="rId2" Type="http://schemas.openxmlformats.org/officeDocument/2006/relationships/hyperlink" Target="https://blogs.unity3d.com/kr/2017/09/19/introducing-unity-machine-learning-agents/" TargetMode="External"/><Relationship Id="rId1" Type="http://schemas.openxmlformats.org/officeDocument/2006/relationships/slideLayout" Target="../slideLayouts/slideLayout7.xml"/><Relationship Id="rId6" Type="http://schemas.openxmlformats.org/officeDocument/2006/relationships/hyperlink" Target="https://www.microsoft.com/en-au/p/hello-neighbor/9nddh3r9df40?activetab=pivot:overviewtab" TargetMode="External"/><Relationship Id="rId5" Type="http://schemas.openxmlformats.org/officeDocument/2006/relationships/hyperlink" Target="https://www.nintendo.co.kr/3DS/software/nintendogs_cats/appear/index.html" TargetMode="External"/><Relationship Id="rId4" Type="http://schemas.openxmlformats.org/officeDocument/2006/relationships/hyperlink" Target="https://www.amazon.co.uk/UBI-Soft-3307215938690-Far-Primal/dp/B016B8J7V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jpeg"/><Relationship Id="rId7" Type="http://schemas.microsoft.com/office/2007/relationships/hdphoto" Target="../media/hdphoto4.wdp"/><Relationship Id="rId12"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3.svg"/><Relationship Id="rId5" Type="http://schemas.microsoft.com/office/2007/relationships/hdphoto" Target="../media/hdphoto3.wdp"/><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4332789"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4000" dirty="0">
              <a:latin typeface="나눔스퀘어 ExtraBold" panose="020B0600000101010101" pitchFamily="50" charset="-127"/>
              <a:ea typeface="나눔스퀘어 ExtraBold" panose="020B0600000101010101" pitchFamily="50" charset="-127"/>
            </a:endParaRPr>
          </a:p>
        </p:txBody>
      </p:sp>
      <p:grpSp>
        <p:nvGrpSpPr>
          <p:cNvPr id="4" name="그룹 3">
            <a:extLst>
              <a:ext uri="{FF2B5EF4-FFF2-40B4-BE49-F238E27FC236}">
                <a16:creationId xmlns:a16="http://schemas.microsoft.com/office/drawing/2014/main" id="{79276E14-EC85-4DFC-A125-03ED42062C6E}"/>
              </a:ext>
            </a:extLst>
          </p:cNvPr>
          <p:cNvGrpSpPr/>
          <p:nvPr/>
        </p:nvGrpSpPr>
        <p:grpSpPr>
          <a:xfrm>
            <a:off x="6747296" y="1502111"/>
            <a:ext cx="4991899" cy="1317986"/>
            <a:chOff x="4338225" y="1386407"/>
            <a:chExt cx="3515550" cy="1317986"/>
          </a:xfrm>
        </p:grpSpPr>
        <p:sp>
          <p:nvSpPr>
            <p:cNvPr id="25" name="양쪽 모서리가 둥근 사각형 67">
              <a:extLst>
                <a:ext uri="{FF2B5EF4-FFF2-40B4-BE49-F238E27FC236}">
                  <a16:creationId xmlns:a16="http://schemas.microsoft.com/office/drawing/2014/main" id="{CD8B5072-C65C-4807-9812-3A3F4CD56AB7}"/>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panose="020B0600000101010101" pitchFamily="50" charset="-127"/>
                  <a:ea typeface="나눔스퀘어" panose="020B0600000101010101" pitchFamily="50" charset="-127"/>
                </a:rPr>
                <a:t>Single-Agent</a:t>
              </a:r>
            </a:p>
            <a:p>
              <a:pPr algn="ctr"/>
              <a:r>
                <a:rPr lang="en-US" altLang="ko-KR" sz="2000" dirty="0">
                  <a:solidFill>
                    <a:schemeClr val="tx1"/>
                  </a:solidFill>
                  <a:latin typeface="나눔스퀘어" panose="020B0600000101010101" pitchFamily="50" charset="-127"/>
                  <a:ea typeface="나눔스퀘어" panose="020B0600000101010101" pitchFamily="50" charset="-127"/>
                </a:rPr>
                <a:t>External Brain</a:t>
              </a:r>
            </a:p>
          </p:txBody>
        </p:sp>
        <p:sp>
          <p:nvSpPr>
            <p:cNvPr id="26" name="양쪽 모서리가 둥근 사각형 31">
              <a:extLst>
                <a:ext uri="{FF2B5EF4-FFF2-40B4-BE49-F238E27FC236}">
                  <a16:creationId xmlns:a16="http://schemas.microsoft.com/office/drawing/2014/main" id="{F90CE4F4-33FD-449F-83F1-CDACD4F9E627}"/>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5" name="그룹 4">
            <a:extLst>
              <a:ext uri="{FF2B5EF4-FFF2-40B4-BE49-F238E27FC236}">
                <a16:creationId xmlns:a16="http://schemas.microsoft.com/office/drawing/2014/main" id="{D90C8876-5F80-4069-BC09-D04D05062C2D}"/>
              </a:ext>
            </a:extLst>
          </p:cNvPr>
          <p:cNvGrpSpPr/>
          <p:nvPr/>
        </p:nvGrpSpPr>
        <p:grpSpPr>
          <a:xfrm>
            <a:off x="776454" y="1516123"/>
            <a:ext cx="4668252" cy="1317986"/>
            <a:chOff x="776454" y="1386408"/>
            <a:chExt cx="3515550" cy="1317986"/>
          </a:xfrm>
        </p:grpSpPr>
        <p:sp>
          <p:nvSpPr>
            <p:cNvPr id="22" name="양쪽 모서리가 둥근 사각형 67">
              <a:extLst>
                <a:ext uri="{FF2B5EF4-FFF2-40B4-BE49-F238E27FC236}">
                  <a16:creationId xmlns:a16="http://schemas.microsoft.com/office/drawing/2014/main" id="{63BCF167-7EF8-44EA-BDA4-1CA217F25B82}"/>
                </a:ext>
              </a:extLst>
            </p:cNvPr>
            <p:cNvSpPr/>
            <p:nvPr/>
          </p:nvSpPr>
          <p:spPr>
            <a:xfrm>
              <a:off x="890418" y="1386408"/>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en-US" altLang="ko-KR" sz="2000" dirty="0">
                  <a:solidFill>
                    <a:prstClr val="black"/>
                  </a:solidFill>
                  <a:latin typeface="나눔스퀘어" panose="020B0600000101010101" pitchFamily="50" charset="-127"/>
                  <a:ea typeface="나눔스퀘어" panose="020B0600000101010101" pitchFamily="50" charset="-127"/>
                </a:rPr>
                <a:t>Machine Learning</a:t>
              </a:r>
            </a:p>
            <a:p>
              <a:pPr lvl="0" algn="ctr"/>
              <a:r>
                <a:rPr lang="en-US" altLang="ko-KR" sz="2000" dirty="0">
                  <a:solidFill>
                    <a:prstClr val="black"/>
                  </a:solidFill>
                  <a:latin typeface="나눔스퀘어" panose="020B0600000101010101" pitchFamily="50" charset="-127"/>
                  <a:ea typeface="나눔스퀘어" panose="020B0600000101010101" pitchFamily="50" charset="-127"/>
                </a:rPr>
                <a:t>Reinforcement Learning</a:t>
              </a:r>
            </a:p>
          </p:txBody>
        </p:sp>
        <p:sp>
          <p:nvSpPr>
            <p:cNvPr id="24" name="양쪽 모서리가 둥근 사각형 31">
              <a:extLst>
                <a:ext uri="{FF2B5EF4-FFF2-40B4-BE49-F238E27FC236}">
                  <a16:creationId xmlns:a16="http://schemas.microsoft.com/office/drawing/2014/main" id="{F136AEE3-992C-4EC8-9D78-AEF104776DFE}"/>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16" name="슬라이드 번호 개체 틀 7">
            <a:extLst>
              <a:ext uri="{FF2B5EF4-FFF2-40B4-BE49-F238E27FC236}">
                <a16:creationId xmlns:a16="http://schemas.microsoft.com/office/drawing/2014/main" id="{6E0D3D87-AACC-446C-9644-1A3CCE2F9831}"/>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10</a:t>
            </a:r>
          </a:p>
        </p:txBody>
      </p:sp>
      <p:pic>
        <p:nvPicPr>
          <p:cNvPr id="6" name="그림 5">
            <a:extLst>
              <a:ext uri="{FF2B5EF4-FFF2-40B4-BE49-F238E27FC236}">
                <a16:creationId xmlns:a16="http://schemas.microsoft.com/office/drawing/2014/main" id="{90912931-F76F-4BE5-B1C2-4D8D910BE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439" y="3030690"/>
            <a:ext cx="7508497" cy="3360947"/>
          </a:xfrm>
          <a:prstGeom prst="rect">
            <a:avLst/>
          </a:prstGeom>
        </p:spPr>
      </p:pic>
    </p:spTree>
    <p:extLst>
      <p:ext uri="{BB962C8B-B14F-4D97-AF65-F5344CB8AC3E}">
        <p14:creationId xmlns:p14="http://schemas.microsoft.com/office/powerpoint/2010/main" val="322808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C468286-6C75-4AC7-941F-FD037D129146}"/>
              </a:ext>
            </a:extLst>
          </p:cNvPr>
          <p:cNvSpPr txBox="1"/>
          <p:nvPr/>
        </p:nvSpPr>
        <p:spPr>
          <a:xfrm>
            <a:off x="216620" y="216620"/>
            <a:ext cx="4443396"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2400" i="1" dirty="0">
              <a:latin typeface="나눔스퀘어 ExtraBold" panose="020B0600000101010101" pitchFamily="50" charset="-127"/>
              <a:ea typeface="나눔스퀘어 ExtraBold" panose="020B0600000101010101" pitchFamily="50" charset="-127"/>
            </a:endParaRPr>
          </a:p>
        </p:txBody>
      </p:sp>
      <p:grpSp>
        <p:nvGrpSpPr>
          <p:cNvPr id="2" name="그룹 1">
            <a:extLst>
              <a:ext uri="{FF2B5EF4-FFF2-40B4-BE49-F238E27FC236}">
                <a16:creationId xmlns:a16="http://schemas.microsoft.com/office/drawing/2014/main" id="{D1AD69B9-23D2-4271-8544-3319A0079381}"/>
              </a:ext>
            </a:extLst>
          </p:cNvPr>
          <p:cNvGrpSpPr/>
          <p:nvPr/>
        </p:nvGrpSpPr>
        <p:grpSpPr>
          <a:xfrm>
            <a:off x="6429998" y="5795156"/>
            <a:ext cx="5577839" cy="846224"/>
            <a:chOff x="5916206" y="5779603"/>
            <a:chExt cx="6206175" cy="866592"/>
          </a:xfrm>
        </p:grpSpPr>
        <p:sp>
          <p:nvSpPr>
            <p:cNvPr id="15" name="TextBox 14">
              <a:extLst>
                <a:ext uri="{FF2B5EF4-FFF2-40B4-BE49-F238E27FC236}">
                  <a16:creationId xmlns:a16="http://schemas.microsoft.com/office/drawing/2014/main" id="{84173AF6-D7AA-47D7-A191-F032DF4C907D}"/>
                </a:ext>
              </a:extLst>
            </p:cNvPr>
            <p:cNvSpPr txBox="1"/>
            <p:nvPr/>
          </p:nvSpPr>
          <p:spPr>
            <a:xfrm>
              <a:off x="7727914" y="5779603"/>
              <a:ext cx="258275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동시 단일 에이전트</a:t>
              </a:r>
            </a:p>
          </p:txBody>
        </p:sp>
        <p:sp>
          <p:nvSpPr>
            <p:cNvPr id="19" name="TextBox 18">
              <a:extLst>
                <a:ext uri="{FF2B5EF4-FFF2-40B4-BE49-F238E27FC236}">
                  <a16:creationId xmlns:a16="http://schemas.microsoft.com/office/drawing/2014/main" id="{F6BBC57B-D064-4873-86C8-3032441BADEA}"/>
                </a:ext>
              </a:extLst>
            </p:cNvPr>
            <p:cNvSpPr txBox="1"/>
            <p:nvPr/>
          </p:nvSpPr>
          <p:spPr>
            <a:xfrm>
              <a:off x="5916206" y="6236455"/>
              <a:ext cx="6206175" cy="409740"/>
            </a:xfrm>
            <a:prstGeom prst="rect">
              <a:avLst/>
            </a:prstGeom>
            <a:noFill/>
          </p:spPr>
          <p:txBody>
            <a:bodyPr wrap="square" rtlCol="0" anchor="ctr">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여러 개의 독립된 에이전트</a:t>
              </a:r>
              <a:endParaRPr lang="ko-KR" altLang="en-US" sz="2000" dirty="0">
                <a:latin typeface="나눔스퀘어" panose="020B0600000101010101" pitchFamily="50" charset="-127"/>
                <a:ea typeface="나눔스퀘어" panose="020B0600000101010101" pitchFamily="50" charset="-127"/>
              </a:endParaRPr>
            </a:p>
          </p:txBody>
        </p:sp>
      </p:grpSp>
      <p:grpSp>
        <p:nvGrpSpPr>
          <p:cNvPr id="5" name="그룹 4">
            <a:extLst>
              <a:ext uri="{FF2B5EF4-FFF2-40B4-BE49-F238E27FC236}">
                <a16:creationId xmlns:a16="http://schemas.microsoft.com/office/drawing/2014/main" id="{5DFFE35A-5278-473D-9743-5750CFC128A0}"/>
              </a:ext>
            </a:extLst>
          </p:cNvPr>
          <p:cNvGrpSpPr/>
          <p:nvPr/>
        </p:nvGrpSpPr>
        <p:grpSpPr>
          <a:xfrm>
            <a:off x="6592871" y="728224"/>
            <a:ext cx="5284130" cy="4991314"/>
            <a:chOff x="6488547" y="643728"/>
            <a:chExt cx="5440329" cy="5111448"/>
          </a:xfrm>
        </p:grpSpPr>
        <p:pic>
          <p:nvPicPr>
            <p:cNvPr id="12" name="Picture 2" descr="https://lh3.googleusercontent.com/jLAbJ4UEoq1gRukvTnICNXvY_eE5rVtjIE_xtGPMp36SkYMzGrLoi1RLk_9KIxJlmGWsovfRoN7iAKKZmI7VY10hIQrPLwFFNxDNHbBB1Il1y9HfvBSaeyIzsn_a7_05uKQEmUSWMTg">
              <a:extLst>
                <a:ext uri="{FF2B5EF4-FFF2-40B4-BE49-F238E27FC236}">
                  <a16:creationId xmlns:a16="http://schemas.microsoft.com/office/drawing/2014/main" id="{BE0EB54D-242F-4132-9B21-A8F15EB11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64" t="14033" r="20573" b="38797"/>
            <a:stretch/>
          </p:blipFill>
          <p:spPr bwMode="auto">
            <a:xfrm>
              <a:off x="6488547" y="643728"/>
              <a:ext cx="5407346" cy="2420968"/>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14" name="Picture 4" descr="https://lh6.googleusercontent.com/fJVoDVxceXuhug4CNNGEo2osBv0N1O-TEn5gH1aXxxTIna7cMZZWug3N6yu6gS3_-agL54IAmkM5f07jWk9jzwey6nC-a4YH1uLi5qbSLXmnkq3_A9x6NSm6dhLMSKrijtJze7-3Asg">
              <a:extLst>
                <a:ext uri="{FF2B5EF4-FFF2-40B4-BE49-F238E27FC236}">
                  <a16:creationId xmlns:a16="http://schemas.microsoft.com/office/drawing/2014/main" id="{74C39A3A-CCB5-4DC2-B80C-8971ACB7BA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63" r="25369" b="35269"/>
            <a:stretch/>
          </p:blipFill>
          <p:spPr bwMode="auto">
            <a:xfrm>
              <a:off x="6488547" y="3434028"/>
              <a:ext cx="5407346" cy="1976246"/>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2979B42E-1F33-47F1-B538-8E13A39675E1}"/>
                </a:ext>
              </a:extLst>
            </p:cNvPr>
            <p:cNvSpPr/>
            <p:nvPr/>
          </p:nvSpPr>
          <p:spPr>
            <a:xfrm>
              <a:off x="9858629" y="3064696"/>
              <a:ext cx="2070247"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Puppo</a:t>
              </a:r>
              <a:r>
                <a:rPr lang="ko-KR" altLang="en-US" dirty="0">
                  <a:latin typeface="나눔스퀘어" panose="020B0600000101010101" pitchFamily="50" charset="-127"/>
                  <a:ea typeface="나눔스퀘어" panose="020B0600000101010101" pitchFamily="50" charset="-127"/>
                </a:rPr>
                <a:t> </a:t>
              </a:r>
              <a:r>
                <a:rPr lang="en-US" altLang="ko-KR" dirty="0">
                  <a:latin typeface="나눔스퀘어" panose="020B0600000101010101" pitchFamily="50" charset="-127"/>
                  <a:ea typeface="나눔스퀘어" panose="020B0600000101010101" pitchFamily="50" charset="-127"/>
                </a:rPr>
                <a:t>The Corgi”</a:t>
              </a:r>
              <a:endParaRPr lang="ko-KR" altLang="en-US" dirty="0"/>
            </a:p>
          </p:txBody>
        </p:sp>
        <p:sp>
          <p:nvSpPr>
            <p:cNvPr id="16" name="직사각형 15">
              <a:extLst>
                <a:ext uri="{FF2B5EF4-FFF2-40B4-BE49-F238E27FC236}">
                  <a16:creationId xmlns:a16="http://schemas.microsoft.com/office/drawing/2014/main" id="{984C3909-8E78-46CB-B8CE-331D5D0655B8}"/>
                </a:ext>
              </a:extLst>
            </p:cNvPr>
            <p:cNvSpPr/>
            <p:nvPr/>
          </p:nvSpPr>
          <p:spPr>
            <a:xfrm>
              <a:off x="10498214" y="5385844"/>
              <a:ext cx="1397680" cy="369332"/>
            </a:xfrm>
            <a:prstGeom prst="rect">
              <a:avLst/>
            </a:prstGeom>
          </p:spPr>
          <p:txBody>
            <a:bodyPr wrap="square">
              <a:spAutoFit/>
            </a:bodyPr>
            <a:lstStyle/>
            <a:p>
              <a:pPr algn="r"/>
              <a:r>
                <a:rPr lang="en-US" altLang="ko-KR" dirty="0">
                  <a:latin typeface="나눔스퀘어" panose="020B0600000101010101" pitchFamily="50" charset="-127"/>
                  <a:ea typeface="나눔스퀘어" panose="020B0600000101010101" pitchFamily="50" charset="-127"/>
                </a:rPr>
                <a:t>“3D Ball”</a:t>
              </a:r>
              <a:endParaRPr lang="ko-KR" altLang="en-US" dirty="0"/>
            </a:p>
          </p:txBody>
        </p:sp>
      </p:grpSp>
      <p:grpSp>
        <p:nvGrpSpPr>
          <p:cNvPr id="3" name="그룹 2">
            <a:extLst>
              <a:ext uri="{FF2B5EF4-FFF2-40B4-BE49-F238E27FC236}">
                <a16:creationId xmlns:a16="http://schemas.microsoft.com/office/drawing/2014/main" id="{DFE5F9B4-6F8F-449C-8645-C7AF6B8C3B82}"/>
              </a:ext>
            </a:extLst>
          </p:cNvPr>
          <p:cNvGrpSpPr/>
          <p:nvPr/>
        </p:nvGrpSpPr>
        <p:grpSpPr>
          <a:xfrm>
            <a:off x="919308" y="5789733"/>
            <a:ext cx="4588284" cy="841520"/>
            <a:chOff x="1165418" y="4660213"/>
            <a:chExt cx="4723915" cy="861775"/>
          </a:xfrm>
        </p:grpSpPr>
        <p:sp>
          <p:nvSpPr>
            <p:cNvPr id="17" name="TextBox 16">
              <a:extLst>
                <a:ext uri="{FF2B5EF4-FFF2-40B4-BE49-F238E27FC236}">
                  <a16:creationId xmlns:a16="http://schemas.microsoft.com/office/drawing/2014/main" id="{D42228CB-41CF-4C7B-BEAA-92483C970FBD}"/>
                </a:ext>
              </a:extLst>
            </p:cNvPr>
            <p:cNvSpPr txBox="1"/>
            <p:nvPr/>
          </p:nvSpPr>
          <p:spPr>
            <a:xfrm>
              <a:off x="2554994" y="4660213"/>
              <a:ext cx="1944763"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단일 에이전트</a:t>
              </a:r>
            </a:p>
          </p:txBody>
        </p:sp>
        <p:sp>
          <p:nvSpPr>
            <p:cNvPr id="18" name="TextBox 17">
              <a:extLst>
                <a:ext uri="{FF2B5EF4-FFF2-40B4-BE49-F238E27FC236}">
                  <a16:creationId xmlns:a16="http://schemas.microsoft.com/office/drawing/2014/main" id="{FFD493F4-C70D-492B-872B-51BB2268FAD3}"/>
                </a:ext>
              </a:extLst>
            </p:cNvPr>
            <p:cNvSpPr txBox="1"/>
            <p:nvPr/>
          </p:nvSpPr>
          <p:spPr>
            <a:xfrm>
              <a:off x="1165418" y="5121878"/>
              <a:ext cx="4723915" cy="400110"/>
            </a:xfrm>
            <a:prstGeom prst="rect">
              <a:avLst/>
            </a:prstGeom>
            <a:noFill/>
          </p:spPr>
          <p:txBody>
            <a:bodyPr wrap="square" rtlCol="0" anchor="t">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하나의 에이전트</a:t>
              </a:r>
              <a:endParaRPr lang="ko-KR" altLang="en-US" sz="2000" dirty="0"/>
            </a:p>
          </p:txBody>
        </p:sp>
      </p:grpSp>
      <p:grpSp>
        <p:nvGrpSpPr>
          <p:cNvPr id="7" name="그룹 6">
            <a:extLst>
              <a:ext uri="{FF2B5EF4-FFF2-40B4-BE49-F238E27FC236}">
                <a16:creationId xmlns:a16="http://schemas.microsoft.com/office/drawing/2014/main" id="{41298503-A970-4A64-B6A2-34BBE29C6C28}"/>
              </a:ext>
            </a:extLst>
          </p:cNvPr>
          <p:cNvGrpSpPr/>
          <p:nvPr/>
        </p:nvGrpSpPr>
        <p:grpSpPr>
          <a:xfrm>
            <a:off x="315000" y="1778001"/>
            <a:ext cx="5796898" cy="3771550"/>
            <a:chOff x="216620" y="1613000"/>
            <a:chExt cx="5968254" cy="3862327"/>
          </a:xfrm>
        </p:grpSpPr>
        <p:pic>
          <p:nvPicPr>
            <p:cNvPr id="13" name="그림 12">
              <a:extLst>
                <a:ext uri="{FF2B5EF4-FFF2-40B4-BE49-F238E27FC236}">
                  <a16:creationId xmlns:a16="http://schemas.microsoft.com/office/drawing/2014/main" id="{528C033E-AB3C-4EBD-980B-DBE9EDD1266B}"/>
                </a:ext>
              </a:extLst>
            </p:cNvPr>
            <p:cNvPicPr>
              <a:picLocks noChangeAspect="1"/>
            </p:cNvPicPr>
            <p:nvPr/>
          </p:nvPicPr>
          <p:blipFill rotWithShape="1">
            <a:blip r:embed="rId5"/>
            <a:srcRect l="6786" t="6603" r="6118" b="2773"/>
            <a:stretch/>
          </p:blipFill>
          <p:spPr>
            <a:xfrm>
              <a:off x="216620" y="1613000"/>
              <a:ext cx="5968254" cy="3492995"/>
            </a:xfrm>
            <a:prstGeom prst="rect">
              <a:avLst/>
            </a:prstGeom>
            <a:ln w="38100">
              <a:noFill/>
            </a:ln>
          </p:spPr>
        </p:pic>
        <p:sp>
          <p:nvSpPr>
            <p:cNvPr id="4" name="직사각형 3">
              <a:extLst>
                <a:ext uri="{FF2B5EF4-FFF2-40B4-BE49-F238E27FC236}">
                  <a16:creationId xmlns:a16="http://schemas.microsoft.com/office/drawing/2014/main" id="{9E36576B-99E7-4B1E-907E-2E9231754D55}"/>
                </a:ext>
              </a:extLst>
            </p:cNvPr>
            <p:cNvSpPr/>
            <p:nvPr/>
          </p:nvSpPr>
          <p:spPr>
            <a:xfrm>
              <a:off x="4784041" y="5105995"/>
              <a:ext cx="1400833"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GridWorld</a:t>
              </a:r>
              <a:r>
                <a:rPr lang="en-US" altLang="ko-KR" dirty="0">
                  <a:latin typeface="나눔스퀘어" panose="020B0600000101010101" pitchFamily="50" charset="-127"/>
                  <a:ea typeface="나눔스퀘어" panose="020B0600000101010101" pitchFamily="50" charset="-127"/>
                </a:rPr>
                <a:t>”</a:t>
              </a:r>
              <a:endParaRPr lang="ko-KR" altLang="en-US" dirty="0"/>
            </a:p>
          </p:txBody>
        </p:sp>
      </p:grpSp>
      <p:sp>
        <p:nvSpPr>
          <p:cNvPr id="20" name="슬라이드 번호 개체 틀 7">
            <a:extLst>
              <a:ext uri="{FF2B5EF4-FFF2-40B4-BE49-F238E27FC236}">
                <a16:creationId xmlns:a16="http://schemas.microsoft.com/office/drawing/2014/main" id="{BC5C8A34-E0FD-43FB-9A9E-855AFE960412}"/>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090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57ECCD-D8F8-4F59-95F3-4B7B958000A6}"/>
              </a:ext>
            </a:extLst>
          </p:cNvPr>
          <p:cNvSpPr txBox="1"/>
          <p:nvPr/>
        </p:nvSpPr>
        <p:spPr>
          <a:xfrm>
            <a:off x="216620" y="216620"/>
            <a:ext cx="383470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타 게임과의 비교</a:t>
            </a:r>
          </a:p>
        </p:txBody>
      </p:sp>
      <p:grpSp>
        <p:nvGrpSpPr>
          <p:cNvPr id="6" name="그룹 5">
            <a:extLst>
              <a:ext uri="{FF2B5EF4-FFF2-40B4-BE49-F238E27FC236}">
                <a16:creationId xmlns:a16="http://schemas.microsoft.com/office/drawing/2014/main" id="{63689FE2-0B5F-430F-9631-C120FB3598B9}"/>
              </a:ext>
            </a:extLst>
          </p:cNvPr>
          <p:cNvGrpSpPr/>
          <p:nvPr/>
        </p:nvGrpSpPr>
        <p:grpSpPr>
          <a:xfrm>
            <a:off x="421308" y="1278369"/>
            <a:ext cx="11349384" cy="5225768"/>
            <a:chOff x="421308" y="1393255"/>
            <a:chExt cx="11349384" cy="5225768"/>
          </a:xfrm>
        </p:grpSpPr>
        <p:sp>
          <p:nvSpPr>
            <p:cNvPr id="49" name="사각형: 둥근 모서리 48">
              <a:extLst>
                <a:ext uri="{FF2B5EF4-FFF2-40B4-BE49-F238E27FC236}">
                  <a16:creationId xmlns:a16="http://schemas.microsoft.com/office/drawing/2014/main" id="{E29BEAE7-5F9A-4724-8AD6-6AA6D035946F}"/>
                </a:ext>
              </a:extLst>
            </p:cNvPr>
            <p:cNvSpPr/>
            <p:nvPr/>
          </p:nvSpPr>
          <p:spPr>
            <a:xfrm>
              <a:off x="6306654"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sp>
          <p:nvSpPr>
            <p:cNvPr id="48" name="사각형: 둥근 모서리 47">
              <a:extLst>
                <a:ext uri="{FF2B5EF4-FFF2-40B4-BE49-F238E27FC236}">
                  <a16:creationId xmlns:a16="http://schemas.microsoft.com/office/drawing/2014/main" id="{5C57F016-2963-4FC1-A6E1-F916AF40C104}"/>
                </a:ext>
              </a:extLst>
            </p:cNvPr>
            <p:cNvSpPr/>
            <p:nvPr/>
          </p:nvSpPr>
          <p:spPr>
            <a:xfrm>
              <a:off x="421308"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8194" name="Picture 2" descr="https://lh4.googleusercontent.com/TMfvvqRjrUCp2hRDVfeeTaW-WGxYRQnKg1GmtCx9suhLlruaKHtcc-8DYzNfq74uwsdK-DTwF-BTYPXM8vzQQrtebHPyhFQnnPbibSh7-4qhfnxvF_C414sDPOkCsARIrxmYiWCL16k">
              <a:extLst>
                <a:ext uri="{FF2B5EF4-FFF2-40B4-BE49-F238E27FC236}">
                  <a16:creationId xmlns:a16="http://schemas.microsoft.com/office/drawing/2014/main" id="{FF1889B5-09BD-4DFD-ADC1-BE528B4802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232" y="1637752"/>
              <a:ext cx="2056842"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https://lh5.googleusercontent.com/iFZjOzo52xjMiMQyXwvEkzNowJWqvPtiwg3zsjOVNebWx1zc2WT22qXacH0GSuMdRZjIqmZnuX9O3e0k70JVJSn96w_HyD2fXVTEavgSJlobVqSMjYr3W8r3D_eC0Okh7Du3IOiIZaY">
              <a:extLst>
                <a:ext uri="{FF2B5EF4-FFF2-40B4-BE49-F238E27FC236}">
                  <a16:creationId xmlns:a16="http://schemas.microsoft.com/office/drawing/2014/main" id="{3AB62F9D-ECD3-4A9A-90F7-99EA80FEB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669" y="1637752"/>
              <a:ext cx="2842754"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https://lh6.googleusercontent.com/XKhXIDZYBe4vUrnPYXCgLAj8Rxf38CVEV909zTP1dPYYtreduNLLZtaeRIzBhA-fEzTILyi9P1Fl_g0bRq8VK36lHJs9I2dffOk-L1T2Eqt_QlGLXi0p1E1x81cmFh3pSVZIy_wKGTw">
              <a:extLst>
                <a:ext uri="{FF2B5EF4-FFF2-40B4-BE49-F238E27FC236}">
                  <a16:creationId xmlns:a16="http://schemas.microsoft.com/office/drawing/2014/main" id="{90F5646B-373C-40DF-ABDE-04940107F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522" y="1653575"/>
              <a:ext cx="1691509" cy="253726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https://lh4.googleusercontent.com/Zva8I7wQDRClY-e7VqzqiyZEdmDj80NEbR3JRt0c0endhYkmGSS294NlJTBCwoB4trE-GHGji-mp9H0UTvg4g2VkRr5Yc2uhp0Cw4IE-2ob9eFcdRC9VNikG9LnM1aY2jdb7v2h_JUw">
              <a:extLst>
                <a:ext uri="{FF2B5EF4-FFF2-40B4-BE49-F238E27FC236}">
                  <a16:creationId xmlns:a16="http://schemas.microsoft.com/office/drawing/2014/main" id="{83FBE583-B4BF-4B51-B74D-3F2F7B4067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1806" y="1623469"/>
              <a:ext cx="2144018" cy="259747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그룹 44">
              <a:extLst>
                <a:ext uri="{FF2B5EF4-FFF2-40B4-BE49-F238E27FC236}">
                  <a16:creationId xmlns:a16="http://schemas.microsoft.com/office/drawing/2014/main" id="{E339F19C-D037-4DBC-8D62-B05423311D11}"/>
                </a:ext>
              </a:extLst>
            </p:cNvPr>
            <p:cNvGrpSpPr/>
            <p:nvPr/>
          </p:nvGrpSpPr>
          <p:grpSpPr>
            <a:xfrm>
              <a:off x="861343" y="4588645"/>
              <a:ext cx="4583969" cy="2030378"/>
              <a:chOff x="347279" y="4673058"/>
              <a:chExt cx="4583969" cy="2030378"/>
            </a:xfrm>
          </p:grpSpPr>
          <p:sp>
            <p:nvSpPr>
              <p:cNvPr id="30" name="자유형 47">
                <a:extLst>
                  <a:ext uri="{FF2B5EF4-FFF2-40B4-BE49-F238E27FC236}">
                    <a16:creationId xmlns:a16="http://schemas.microsoft.com/office/drawing/2014/main" id="{34249460-57AC-4204-80DF-84565EC6FFA2}"/>
                  </a:ext>
                </a:extLst>
              </p:cNvPr>
              <p:cNvSpPr/>
              <p:nvPr/>
            </p:nvSpPr>
            <p:spPr>
              <a:xfrm rot="1800000">
                <a:off x="431616"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8" name="TextBox 27">
                <a:extLst>
                  <a:ext uri="{FF2B5EF4-FFF2-40B4-BE49-F238E27FC236}">
                    <a16:creationId xmlns:a16="http://schemas.microsoft.com/office/drawing/2014/main" id="{18DCC93B-A7B2-41FD-8A24-7DC256CE14D1}"/>
                  </a:ext>
                </a:extLst>
              </p:cNvPr>
              <p:cNvSpPr txBox="1"/>
              <p:nvPr/>
            </p:nvSpPr>
            <p:spPr>
              <a:xfrm>
                <a:off x="829235" y="4734116"/>
                <a:ext cx="1184940" cy="400110"/>
              </a:xfrm>
              <a:prstGeom prst="rect">
                <a:avLst/>
              </a:prstGeom>
              <a:noFill/>
            </p:spPr>
            <p:txBody>
              <a:bodyPr wrap="none" rtlCol="0" anchor="ctr">
                <a:spAutoFit/>
              </a:bodyPr>
              <a:lstStyle/>
              <a:p>
                <a:r>
                  <a:rPr lang="ko-KR" altLang="en-US" sz="2000" dirty="0">
                    <a:latin typeface="나눔스퀘어 Bold" panose="020B0600000101010101" pitchFamily="50" charset="-127"/>
                    <a:ea typeface="나눔스퀘어 Bold" panose="020B0600000101010101" pitchFamily="50" charset="-127"/>
                  </a:rPr>
                  <a:t>육성 게임</a:t>
                </a:r>
              </a:p>
            </p:txBody>
          </p:sp>
          <p:sp>
            <p:nvSpPr>
              <p:cNvPr id="29" name="TextBox 28">
                <a:extLst>
                  <a:ext uri="{FF2B5EF4-FFF2-40B4-BE49-F238E27FC236}">
                    <a16:creationId xmlns:a16="http://schemas.microsoft.com/office/drawing/2014/main" id="{98CCB19F-D62F-483F-90BC-0DD4ACAF9F7D}"/>
                  </a:ext>
                </a:extLst>
              </p:cNvPr>
              <p:cNvSpPr txBox="1"/>
              <p:nvPr/>
            </p:nvSpPr>
            <p:spPr>
              <a:xfrm>
                <a:off x="347279" y="5134226"/>
                <a:ext cx="253922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Far Cry Primal</a:t>
                </a:r>
              </a:p>
              <a:p>
                <a:pPr marL="342900" indent="-34290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Ninten</a:t>
                </a:r>
                <a:r>
                  <a:rPr lang="en-US" altLang="ko-KR" dirty="0">
                    <a:latin typeface="나눔스퀘어" panose="020B0600000101010101" pitchFamily="50" charset="-127"/>
                    <a:ea typeface="나눔스퀘어" panose="020B0600000101010101" pitchFamily="50" charset="-127"/>
                  </a:rPr>
                  <a:t> Dogs + Cats</a:t>
                </a:r>
                <a:endParaRPr lang="ko-KR" altLang="en-US" dirty="0">
                  <a:latin typeface="나눔스퀘어" panose="020B0600000101010101" pitchFamily="50" charset="-127"/>
                  <a:ea typeface="나눔스퀘어" panose="020B0600000101010101" pitchFamily="50" charset="-127"/>
                </a:endParaRPr>
              </a:p>
            </p:txBody>
          </p:sp>
          <p:sp>
            <p:nvSpPr>
              <p:cNvPr id="33" name="TextBox 32">
                <a:extLst>
                  <a:ext uri="{FF2B5EF4-FFF2-40B4-BE49-F238E27FC236}">
                    <a16:creationId xmlns:a16="http://schemas.microsoft.com/office/drawing/2014/main" id="{4FD37C4D-4B9A-436B-9F78-98A9AC4BDA59}"/>
                  </a:ext>
                </a:extLst>
              </p:cNvPr>
              <p:cNvSpPr txBox="1"/>
              <p:nvPr/>
            </p:nvSpPr>
            <p:spPr>
              <a:xfrm>
                <a:off x="347279"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정해진 패턴으로만 길들일 수 있음</a:t>
                </a:r>
                <a:endParaRPr lang="en-US" altLang="ko-KR" sz="2400" dirty="0">
                  <a:latin typeface="나눔스퀘어" panose="020B0600000101010101" pitchFamily="50" charset="-127"/>
                  <a:ea typeface="나눔스퀘어" panose="020B0600000101010101" pitchFamily="50" charset="-127"/>
                </a:endParaRP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유저 행동에 따라 패턴이 달라짐</a:t>
                </a:r>
              </a:p>
            </p:txBody>
          </p:sp>
        </p:grpSp>
        <p:grpSp>
          <p:nvGrpSpPr>
            <p:cNvPr id="46" name="그룹 45">
              <a:extLst>
                <a:ext uri="{FF2B5EF4-FFF2-40B4-BE49-F238E27FC236}">
                  <a16:creationId xmlns:a16="http://schemas.microsoft.com/office/drawing/2014/main" id="{63317160-1E64-465F-B59B-81996F2113B7}"/>
                </a:ext>
              </a:extLst>
            </p:cNvPr>
            <p:cNvGrpSpPr/>
            <p:nvPr/>
          </p:nvGrpSpPr>
          <p:grpSpPr>
            <a:xfrm>
              <a:off x="6746689" y="4588645"/>
              <a:ext cx="4583969" cy="2030378"/>
              <a:chOff x="6380683" y="4673058"/>
              <a:chExt cx="4583969" cy="2030378"/>
            </a:xfrm>
          </p:grpSpPr>
          <p:sp>
            <p:nvSpPr>
              <p:cNvPr id="5" name="자유형 47">
                <a:extLst>
                  <a:ext uri="{FF2B5EF4-FFF2-40B4-BE49-F238E27FC236}">
                    <a16:creationId xmlns:a16="http://schemas.microsoft.com/office/drawing/2014/main" id="{B707F642-04FB-4574-9F0A-EE3BDCF1E6DC}"/>
                  </a:ext>
                </a:extLst>
              </p:cNvPr>
              <p:cNvSpPr/>
              <p:nvPr/>
            </p:nvSpPr>
            <p:spPr>
              <a:xfrm rot="1800000">
                <a:off x="6541839"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6" name="TextBox 35">
                <a:extLst>
                  <a:ext uri="{FF2B5EF4-FFF2-40B4-BE49-F238E27FC236}">
                    <a16:creationId xmlns:a16="http://schemas.microsoft.com/office/drawing/2014/main" id="{689B1A08-6A84-4A55-8319-69090DD423F3}"/>
                  </a:ext>
                </a:extLst>
              </p:cNvPr>
              <p:cNvSpPr txBox="1"/>
              <p:nvPr/>
            </p:nvSpPr>
            <p:spPr>
              <a:xfrm>
                <a:off x="6939458" y="4734116"/>
                <a:ext cx="2653290" cy="400110"/>
              </a:xfrm>
              <a:prstGeom prst="rect">
                <a:avLst/>
              </a:prstGeom>
              <a:noFill/>
            </p:spPr>
            <p:txBody>
              <a:bodyPr wrap="none" rtlCol="0" anchor="ctr">
                <a:spAutoFit/>
              </a:bodyPr>
              <a:lstStyle/>
              <a:p>
                <a:r>
                  <a:rPr lang="ko-KR" altLang="en-US" sz="2000" dirty="0" err="1">
                    <a:latin typeface="나눔스퀘어 Bold" panose="020B0600000101010101" pitchFamily="50" charset="-127"/>
                    <a:ea typeface="나눔스퀘어 Bold" panose="020B0600000101010101" pitchFamily="50" charset="-127"/>
                  </a:rPr>
                  <a:t>머신러닝을</a:t>
                </a:r>
                <a:r>
                  <a:rPr lang="ko-KR" altLang="en-US" sz="2000" dirty="0">
                    <a:latin typeface="나눔스퀘어 Bold" panose="020B0600000101010101" pitchFamily="50" charset="-127"/>
                    <a:ea typeface="나눔스퀘어 Bold" panose="020B0600000101010101" pitchFamily="50" charset="-127"/>
                  </a:rPr>
                  <a:t> 이용한 게임</a:t>
                </a:r>
              </a:p>
            </p:txBody>
          </p:sp>
          <p:sp>
            <p:nvSpPr>
              <p:cNvPr id="38" name="TextBox 37">
                <a:extLst>
                  <a:ext uri="{FF2B5EF4-FFF2-40B4-BE49-F238E27FC236}">
                    <a16:creationId xmlns:a16="http://schemas.microsoft.com/office/drawing/2014/main" id="{12A1266B-7A32-4A32-9CD7-8302B8647B2A}"/>
                  </a:ext>
                </a:extLst>
              </p:cNvPr>
              <p:cNvSpPr txBox="1"/>
              <p:nvPr/>
            </p:nvSpPr>
            <p:spPr>
              <a:xfrm>
                <a:off x="6457502" y="5134226"/>
                <a:ext cx="326724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Hello Neighbor</a:t>
                </a:r>
              </a:p>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Blade &amp; Soul </a:t>
                </a:r>
                <a:r>
                  <a:rPr lang="ko-KR" altLang="en-US" dirty="0">
                    <a:latin typeface="나눔스퀘어" panose="020B0600000101010101" pitchFamily="50" charset="-127"/>
                    <a:ea typeface="나눔스퀘어" panose="020B0600000101010101" pitchFamily="50" charset="-127"/>
                  </a:rPr>
                  <a:t>무한의 탑 던전</a:t>
                </a:r>
              </a:p>
            </p:txBody>
          </p:sp>
          <p:sp>
            <p:nvSpPr>
              <p:cNvPr id="40" name="TextBox 39">
                <a:extLst>
                  <a:ext uri="{FF2B5EF4-FFF2-40B4-BE49-F238E27FC236}">
                    <a16:creationId xmlns:a16="http://schemas.microsoft.com/office/drawing/2014/main" id="{F9F5D3E3-15D5-46E1-B15E-91BA4C83D2C8}"/>
                  </a:ext>
                </a:extLst>
              </p:cNvPr>
              <p:cNvSpPr txBox="1"/>
              <p:nvPr/>
            </p:nvSpPr>
            <p:spPr>
              <a:xfrm>
                <a:off x="6380683"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학습하는 적 </a:t>
                </a:r>
                <a:r>
                  <a:rPr lang="en-US" altLang="ko-KR" sz="2400" dirty="0">
                    <a:latin typeface="나눔스퀘어" panose="020B0600000101010101" pitchFamily="50" charset="-127"/>
                    <a:ea typeface="나눔스퀘어" panose="020B0600000101010101" pitchFamily="50" charset="-127"/>
                  </a:rPr>
                  <a:t>NPC</a:t>
                </a: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학습하는 협력 </a:t>
                </a:r>
                <a:r>
                  <a:rPr lang="en-US" altLang="ko-KR" sz="2400" dirty="0">
                    <a:latin typeface="나눔스퀘어 Bold" panose="020B0600000101010101" pitchFamily="50" charset="-127"/>
                    <a:ea typeface="나눔스퀘어 Bold" panose="020B0600000101010101" pitchFamily="50" charset="-127"/>
                  </a:rPr>
                  <a:t>NPC</a:t>
                </a:r>
                <a:endParaRPr lang="ko-KR" altLang="en-US" sz="2400" dirty="0">
                  <a:latin typeface="나눔스퀘어 Bold" panose="020B0600000101010101" pitchFamily="50" charset="-127"/>
                  <a:ea typeface="나눔스퀘어 Bold" panose="020B0600000101010101" pitchFamily="50" charset="-127"/>
                </a:endParaRPr>
              </a:p>
            </p:txBody>
          </p:sp>
        </p:grpSp>
      </p:grpSp>
      <p:sp>
        <p:nvSpPr>
          <p:cNvPr id="23" name="슬라이드 번호 개체 틀 7">
            <a:extLst>
              <a:ext uri="{FF2B5EF4-FFF2-40B4-BE49-F238E27FC236}">
                <a16:creationId xmlns:a16="http://schemas.microsoft.com/office/drawing/2014/main" id="{48300FA0-9D7A-4458-A71E-FB952E0C946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2465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82" name="모서리가 둥근 직사각형 181"/>
          <p:cNvSpPr/>
          <p:nvPr/>
        </p:nvSpPr>
        <p:spPr>
          <a:xfrm>
            <a:off x="8102598" y="3531141"/>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조작 및 유저상태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오브젝트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애니메이션</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6" name="모서리가 둥근 직사각형 178">
            <a:extLst>
              <a:ext uri="{FF2B5EF4-FFF2-40B4-BE49-F238E27FC236}">
                <a16:creationId xmlns:a16="http://schemas.microsoft.com/office/drawing/2014/main" id="{F756FD01-36BE-46D4-953E-E76FA6A37AB1}"/>
              </a:ext>
            </a:extLst>
          </p:cNvPr>
          <p:cNvSpPr/>
          <p:nvPr/>
        </p:nvSpPr>
        <p:spPr>
          <a:xfrm>
            <a:off x="560613" y="2584736"/>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기획</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7" name="모서리가 둥근 직사각형 178">
            <a:extLst>
              <a:ext uri="{FF2B5EF4-FFF2-40B4-BE49-F238E27FC236}">
                <a16:creationId xmlns:a16="http://schemas.microsoft.com/office/drawing/2014/main" id="{1BD6FC20-8F7B-47CC-82B0-E367E764CA59}"/>
              </a:ext>
            </a:extLst>
          </p:cNvPr>
          <p:cNvSpPr/>
          <p:nvPr/>
        </p:nvSpPr>
        <p:spPr>
          <a:xfrm>
            <a:off x="560613" y="5127703"/>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공부 및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8" name="슬라이드 번호 개체 틀 7">
            <a:extLst>
              <a:ext uri="{FF2B5EF4-FFF2-40B4-BE49-F238E27FC236}">
                <a16:creationId xmlns:a16="http://schemas.microsoft.com/office/drawing/2014/main" id="{3578A367-509A-469A-B25E-8315722D5EF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77159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일정</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4">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1873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4" name="직사각형 3">
            <a:extLst>
              <a:ext uri="{FF2B5EF4-FFF2-40B4-BE49-F238E27FC236}">
                <a16:creationId xmlns:a16="http://schemas.microsoft.com/office/drawing/2014/main" id="{E4A99C48-CAAA-494F-8FED-D4590BD1441D}"/>
              </a:ext>
            </a:extLst>
          </p:cNvPr>
          <p:cNvSpPr/>
          <p:nvPr/>
        </p:nvSpPr>
        <p:spPr>
          <a:xfrm>
            <a:off x="216620" y="1027609"/>
            <a:ext cx="11758760" cy="5693866"/>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p.1</a:t>
            </a:r>
          </a:p>
          <a:p>
            <a:r>
              <a:rPr lang="ko-KR" altLang="en-US" sz="1400" dirty="0">
                <a:latin typeface="나눔스퀘어" panose="020B0600000101010101" pitchFamily="50" charset="-127"/>
                <a:ea typeface="나눔스퀘어" panose="020B0600000101010101" pitchFamily="50" charset="-127"/>
              </a:rPr>
              <a:t>배 아이콘</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hlinkClick r:id="rId2"/>
              </a:rPr>
              <a:t>https://www.vectorstock.com/royalty-free-vector/regatta-sailing-boat-cute-girly-toy-wooden-ship-vector-14238111</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p.6</a:t>
            </a:r>
          </a:p>
          <a:p>
            <a:r>
              <a:rPr lang="ko-KR" altLang="en-US" sz="1400" dirty="0">
                <a:latin typeface="나눔스퀘어" panose="020B0600000101010101" pitchFamily="50" charset="-127"/>
                <a:ea typeface="나눔스퀘어" panose="020B0600000101010101" pitchFamily="50" charset="-127"/>
              </a:rPr>
              <a:t>채집</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3"/>
              </a:rPr>
              <a:t>https://m.blog.naver.com/PostView.nhn?blogId=skrmsp87&amp;logNo=220749340639&amp;proxyReferer=https%3A%2F%2Fwww.google.com%2F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사냥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4"/>
              </a:rPr>
              <a:t>http://girafant.tistory.com/23</a:t>
            </a:r>
            <a:endParaRPr lang="ko-KR" altLang="en-US" sz="1400" dirty="0">
              <a:latin typeface="나눔스퀘어" panose="020B0600000101010101" pitchFamily="50" charset="-127"/>
              <a:ea typeface="나눔스퀘어" panose="020B0600000101010101" pitchFamily="50" charset="-127"/>
            </a:endParaRPr>
          </a:p>
          <a:p>
            <a:r>
              <a:rPr lang="ko-KR" altLang="en-US" sz="1400" dirty="0">
                <a:latin typeface="나눔스퀘어" panose="020B0600000101010101" pitchFamily="50" charset="-127"/>
                <a:ea typeface="나눔스퀘어" panose="020B0600000101010101" pitchFamily="50" charset="-127"/>
              </a:rPr>
              <a:t>조합</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5"/>
              </a:rPr>
              <a:t>https://m.blog.naver.com/PostView.nhn?blogId=skrmsp87&amp;logNo=220749571818&amp;proxyReferer=https%3A%2F%2Fwww.google.co.kr%2F</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p.7</a:t>
            </a:r>
          </a:p>
          <a:p>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6"/>
              </a:rPr>
              <a:t>https://www.flaticon.com/free-icon/dog-running_91503#term=pet&amp;page=6&amp;position=84</a:t>
            </a:r>
            <a:r>
              <a:rPr lang="en-US" altLang="ko-KR"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교감</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7"/>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보상</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8"/>
              </a:rPr>
              <a:t>https://m.blog.naver.com/PostView.nhn?blogId=with_oworld&amp;logNo=220629511881&amp;proxyReferer=https%3A%2F%2Fwww.google.com%2F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협력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9"/>
              </a:rPr>
              <a:t>https://store.steampowered.com/app/371660/Far_Cry_Primal/</a:t>
            </a:r>
            <a:r>
              <a:rPr lang="ko-KR" altLang="en-US"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p.8</a:t>
            </a:r>
          </a:p>
          <a:p>
            <a:r>
              <a:rPr lang="en-US" altLang="ko-KR" sz="1400" dirty="0">
                <a:latin typeface="나눔스퀘어" panose="020B0600000101010101" pitchFamily="50" charset="-127"/>
                <a:ea typeface="나눔스퀘어" panose="020B0600000101010101" pitchFamily="50" charset="-127"/>
              </a:rPr>
              <a:t>Unity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0"/>
              </a:rPr>
              <a:t>https://en.wikipedia.org/wiki/Unity_(game_engine)</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C#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1"/>
              </a:rPr>
              <a:t>https://bit.ly/2QFl1m5</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Visual Studio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2"/>
              </a:rPr>
              <a:t>https://venturebeat.com/2017/02/09/microsoft-will-launch-visual-studio-2017-on-march-7/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Git Hub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3"/>
              </a:rPr>
              <a:t>https://bit.ly/2G7ZjTD</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ZBrush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4"/>
              </a:rPr>
              <a:t>https://fso.zendesk.com/hc/en-us/articles/202331384-ZBrush-Installation</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Photoshop cs6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5"/>
              </a:rPr>
              <a:t>https://pngimage.net/photoshop-cs6-logo-png-7/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3Ds MAX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6"/>
              </a:rPr>
              <a:t>https://bit.ly/2GgafOW</a:t>
            </a:r>
            <a:r>
              <a:rPr lang="en-US" altLang="ko-KR" sz="1400" dirty="0">
                <a:latin typeface="나눔스퀘어" panose="020B0600000101010101" pitchFamily="50" charset="-127"/>
                <a:ea typeface="나눔스퀘어" panose="020B0600000101010101" pitchFamily="50" charset="-127"/>
              </a:rPr>
              <a:t> </a:t>
            </a:r>
          </a:p>
        </p:txBody>
      </p:sp>
      <p:sp>
        <p:nvSpPr>
          <p:cNvPr id="7" name="슬라이드 번호 개체 틀 7">
            <a:extLst>
              <a:ext uri="{FF2B5EF4-FFF2-40B4-BE49-F238E27FC236}">
                <a16:creationId xmlns:a16="http://schemas.microsoft.com/office/drawing/2014/main" id="{7C7469CB-6A1C-4D1D-B6D8-531F55994C58}"/>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82045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7" name="직사각형 6">
            <a:extLst>
              <a:ext uri="{FF2B5EF4-FFF2-40B4-BE49-F238E27FC236}">
                <a16:creationId xmlns:a16="http://schemas.microsoft.com/office/drawing/2014/main" id="{BD52E4BF-26E4-44A4-B11A-28BC0FD70659}"/>
              </a:ext>
            </a:extLst>
          </p:cNvPr>
          <p:cNvSpPr/>
          <p:nvPr/>
        </p:nvSpPr>
        <p:spPr>
          <a:xfrm>
            <a:off x="216620" y="1027609"/>
            <a:ext cx="11758760" cy="2893100"/>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p.9</a:t>
            </a:r>
          </a:p>
          <a:p>
            <a:r>
              <a:rPr lang="ko-KR" altLang="en-US" sz="1400" dirty="0">
                <a:latin typeface="나눔스퀘어" panose="020B0600000101010101" pitchFamily="50" charset="-127"/>
                <a:ea typeface="나눔스퀘어" panose="020B0600000101010101" pitchFamily="50" charset="-127"/>
              </a:rPr>
              <a:t>강화학습</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2"/>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p.10</a:t>
            </a:r>
          </a:p>
          <a:p>
            <a:r>
              <a:rPr lang="en-US" altLang="ko-KR" sz="1400" dirty="0">
                <a:latin typeface="나눔스퀘어" panose="020B0600000101010101" pitchFamily="50" charset="-127"/>
                <a:ea typeface="나눔스퀘어" panose="020B0600000101010101" pitchFamily="50" charset="-127"/>
              </a:rPr>
              <a:t>Unity ML-Agents: </a:t>
            </a:r>
            <a:r>
              <a:rPr lang="en-US" altLang="ko-KR" sz="1400" dirty="0">
                <a:latin typeface="나눔스퀘어" panose="020B0600000101010101" pitchFamily="50" charset="-127"/>
                <a:ea typeface="나눔스퀘어" panose="020B0600000101010101" pitchFamily="50" charset="-127"/>
                <a:hlinkClick r:id="rId2"/>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11</a:t>
            </a:r>
          </a:p>
          <a:p>
            <a:r>
              <a:rPr lang="ko-KR" altLang="en-US" sz="1400" dirty="0">
                <a:latin typeface="나눔스퀘어" panose="020B0600000101010101" pitchFamily="50" charset="-127"/>
                <a:ea typeface="나눔스퀘어" panose="020B0600000101010101" pitchFamily="50" charset="-127"/>
              </a:rPr>
              <a:t>단일 에이전트 </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3" tooltip="링크 공유"/>
              </a:rPr>
              <a:t>https://youtu.be/fiQsmdwEGT8</a:t>
            </a:r>
            <a:r>
              <a:rPr lang="en-US" altLang="ko-KR" sz="1400" dirty="0">
                <a:latin typeface="나눔스퀘어" panose="020B0600000101010101" pitchFamily="50" charset="-127"/>
                <a:ea typeface="나눔스퀘어" panose="020B0600000101010101" pitchFamily="50" charset="-127"/>
              </a:rPr>
              <a:t> </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p.12</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FARCRY PRIMAL: </a:t>
            </a:r>
            <a:r>
              <a:rPr lang="en-US" altLang="ko-KR" sz="1400" u="sng" dirty="0">
                <a:latin typeface="나눔스퀘어" panose="020B0600000101010101" pitchFamily="50" charset="-127"/>
                <a:ea typeface="나눔스퀘어" panose="020B0600000101010101" pitchFamily="50" charset="-127"/>
                <a:hlinkClick r:id="rId4"/>
              </a:rPr>
              <a:t>https://www.amazon.co.uk/UBI-Soft-3307215938690-Far-Primal/dp/B016B8J7V2</a:t>
            </a:r>
            <a:r>
              <a:rPr lang="en-US" altLang="ko-KR" sz="1400" dirty="0">
                <a:latin typeface="나눔스퀘어" panose="020B0600000101010101" pitchFamily="50" charset="-127"/>
                <a:ea typeface="나눔스퀘어" panose="020B0600000101010101" pitchFamily="50" charset="-127"/>
              </a:rPr>
              <a:t> </a:t>
            </a:r>
          </a:p>
          <a:p>
            <a:r>
              <a:rPr lang="en-US" altLang="ko-KR" sz="1400" dirty="0" err="1">
                <a:latin typeface="나눔스퀘어" panose="020B0600000101010101" pitchFamily="50" charset="-127"/>
                <a:ea typeface="나눔스퀘어" panose="020B0600000101010101" pitchFamily="50" charset="-127"/>
              </a:rPr>
              <a:t>Ninten</a:t>
            </a:r>
            <a:r>
              <a:rPr lang="en-US" altLang="ko-KR" sz="1400" dirty="0">
                <a:latin typeface="나눔스퀘어" panose="020B0600000101010101" pitchFamily="50" charset="-127"/>
                <a:ea typeface="나눔스퀘어" panose="020B0600000101010101" pitchFamily="50" charset="-127"/>
              </a:rPr>
              <a:t> Dogs + Cats:</a:t>
            </a:r>
            <a:r>
              <a:rPr lang="en-US" altLang="ko-KR" sz="1400" u="sng" dirty="0">
                <a:latin typeface="나눔스퀘어" panose="020B0600000101010101" pitchFamily="50" charset="-127"/>
                <a:ea typeface="나눔스퀘어" panose="020B0600000101010101" pitchFamily="50" charset="-127"/>
                <a:hlinkClick r:id="rId5"/>
              </a:rPr>
              <a:t> https://www.nintendo.co.kr/3DS/software/nintendogs_cats/appear/index.html</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Hello Neighbor: </a:t>
            </a:r>
            <a:r>
              <a:rPr lang="en-US" altLang="ko-KR" sz="1400" u="sng" dirty="0">
                <a:latin typeface="나눔스퀘어" panose="020B0600000101010101" pitchFamily="50" charset="-127"/>
                <a:ea typeface="나눔스퀘어" panose="020B0600000101010101" pitchFamily="50" charset="-127"/>
                <a:hlinkClick r:id="rId6"/>
              </a:rPr>
              <a:t>https://www.microsoft.com/en-au/p/hello-neighbor/9nddh3r9df40?activetab=pivot:overviewtab</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B&amp;S </a:t>
            </a:r>
            <a:r>
              <a:rPr lang="ko-KR" altLang="en-US" sz="1400" dirty="0">
                <a:latin typeface="나눔스퀘어" panose="020B0600000101010101" pitchFamily="50" charset="-127"/>
                <a:ea typeface="나눔스퀘어" panose="020B0600000101010101" pitchFamily="50" charset="-127"/>
              </a:rPr>
              <a:t>무한의 탑 던전 </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7"/>
              </a:rPr>
              <a:t>https://www.youtube.com/watch?v=MLRP2ueKKoM</a:t>
            </a:r>
            <a:br>
              <a:rPr lang="en-US" altLang="ko-KR" sz="1400" dirty="0">
                <a:latin typeface="나눔스퀘어" panose="020B0600000101010101" pitchFamily="50" charset="-127"/>
                <a:ea typeface="나눔스퀘어" panose="020B0600000101010101" pitchFamily="50" charset="-127"/>
              </a:rPr>
            </a:br>
            <a:r>
              <a:rPr lang="en-US" altLang="ko-KR" sz="1400" dirty="0">
                <a:latin typeface="나눔스퀘어" panose="020B0600000101010101" pitchFamily="50" charset="-127"/>
                <a:ea typeface="나눔스퀘어" panose="020B0600000101010101" pitchFamily="50" charset="-127"/>
              </a:rPr>
              <a:t>p. 20</a:t>
            </a:r>
          </a:p>
          <a:p>
            <a:r>
              <a:rPr lang="ko-KR" altLang="en-US" sz="1400" dirty="0"/>
              <a:t>더 </a:t>
            </a:r>
            <a:r>
              <a:rPr lang="ko-KR" altLang="en-US" sz="1400" dirty="0" err="1"/>
              <a:t>포레스트</a:t>
            </a:r>
            <a:r>
              <a:rPr lang="ko-KR" altLang="en-US" sz="1400" dirty="0"/>
              <a:t> 지도</a:t>
            </a:r>
            <a:r>
              <a:rPr lang="en-US" altLang="ko-KR" sz="1400" dirty="0"/>
              <a:t>: </a:t>
            </a:r>
            <a:r>
              <a:rPr lang="en-US" altLang="ko-KR" sz="1400" dirty="0">
                <a:hlinkClick r:id="rId8"/>
              </a:rPr>
              <a:t>https://t1.daumcdn.net/cfile/tistory/99248B505B05440D10</a:t>
            </a:r>
            <a:r>
              <a:rPr lang="en-US" altLang="ko-KR" sz="1400" dirty="0"/>
              <a:t> </a:t>
            </a:r>
            <a:endParaRPr lang="en-US" altLang="ko-KR" sz="1400" dirty="0">
              <a:latin typeface="나눔스퀘어" panose="020B0600000101010101" pitchFamily="50" charset="-127"/>
              <a:ea typeface="나눔스퀘어" panose="020B0600000101010101" pitchFamily="50" charset="-127"/>
            </a:endParaRPr>
          </a:p>
        </p:txBody>
      </p:sp>
      <p:sp>
        <p:nvSpPr>
          <p:cNvPr id="8" name="슬라이드 번호 개체 틀 7">
            <a:extLst>
              <a:ext uri="{FF2B5EF4-FFF2-40B4-BE49-F238E27FC236}">
                <a16:creationId xmlns:a16="http://schemas.microsoft.com/office/drawing/2014/main" id="{8C9C1ACC-7109-4104-929D-4A04D3499B37}"/>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14498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Tree>
    <p:extLst>
      <p:ext uri="{BB962C8B-B14F-4D97-AF65-F5344CB8AC3E}">
        <p14:creationId xmlns:p14="http://schemas.microsoft.com/office/powerpoint/2010/main" val="184716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9667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400148"/>
            <a:ext cx="1411549" cy="941033"/>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70ECA681-DA05-4B5D-94C2-73A9D1D0E736}"/>
              </a:ext>
            </a:extLst>
          </p:cNvPr>
          <p:cNvSpPr/>
          <p:nvPr/>
        </p:nvSpPr>
        <p:spPr>
          <a:xfrm>
            <a:off x="2920753" y="4847206"/>
            <a:ext cx="2325948"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4BABD041-D946-4271-8611-DE63AF2D2B06}"/>
              </a:ext>
            </a:extLst>
          </p:cNvPr>
          <p:cNvSpPr/>
          <p:nvPr/>
        </p:nvSpPr>
        <p:spPr>
          <a:xfrm>
            <a:off x="706740" y="4356501"/>
            <a:ext cx="545011"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40037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5906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6" name="TextBox 45">
            <a:extLst>
              <a:ext uri="{FF2B5EF4-FFF2-40B4-BE49-F238E27FC236}">
                <a16:creationId xmlns:a16="http://schemas.microsoft.com/office/drawing/2014/main" id="{87FAE74D-95EB-4771-8836-6BF19AB0B74F}"/>
              </a:ext>
            </a:extLst>
          </p:cNvPr>
          <p:cNvSpPr txBox="1"/>
          <p:nvPr/>
        </p:nvSpPr>
        <p:spPr>
          <a:xfrm>
            <a:off x="3511935" y="5637842"/>
            <a:ext cx="114358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Space</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점프</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977426" y="5841807"/>
            <a:ext cx="187262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a:t>
            </a: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12758"/>
            <a:ext cx="283590" cy="825084"/>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A606B52D-7168-4E09-BE8E-77EFEC1AE843}"/>
              </a:ext>
            </a:extLst>
          </p:cNvPr>
          <p:cNvCxnSpPr>
            <a:cxnSpLocks/>
            <a:stCxn id="35" idx="2"/>
            <a:endCxn id="46" idx="0"/>
          </p:cNvCxnSpPr>
          <p:nvPr/>
        </p:nvCxnSpPr>
        <p:spPr>
          <a:xfrm>
            <a:off x="4083727" y="5303463"/>
            <a:ext cx="0" cy="33437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endCxn id="48" idx="0"/>
          </p:cNvCxnSpPr>
          <p:nvPr/>
        </p:nvCxnSpPr>
        <p:spPr>
          <a:xfrm flipH="1">
            <a:off x="8913741" y="3396674"/>
            <a:ext cx="874335" cy="244513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5030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58" name="슬라이드 번호 개체 틀 7">
            <a:extLst>
              <a:ext uri="{FF2B5EF4-FFF2-40B4-BE49-F238E27FC236}">
                <a16:creationId xmlns:a16="http://schemas.microsoft.com/office/drawing/2014/main" id="{18B4F02A-F832-4493-8B6F-F9E289F0886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46410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11" name="슬라이드 번호 개체 틀 7">
            <a:extLst>
              <a:ext uri="{FF2B5EF4-FFF2-40B4-BE49-F238E27FC236}">
                <a16:creationId xmlns:a16="http://schemas.microsoft.com/office/drawing/2014/main" id="{C0C5C0ED-D3AF-4F2E-90B1-F5174AD91E59}"/>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06372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102059"/>
            <a:ext cx="10718626" cy="4201581"/>
            <a:chOff x="886051" y="2102059"/>
            <a:chExt cx="10718626" cy="420158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4181110"/>
              <a:chOff x="886051" y="2102059"/>
              <a:chExt cx="4675251" cy="4181110"/>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소개</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97280"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연구 목적</a:t>
                </a:r>
                <a:endParaRPr lang="ko-KR" altLang="en-US" sz="900" dirty="0">
                  <a:solidFill>
                    <a:schemeClr val="tx1">
                      <a:lumMod val="65000"/>
                      <a:lumOff val="35000"/>
                    </a:schemeClr>
                  </a:solidFill>
                </a:endParaRPr>
              </a:p>
            </p:txBody>
          </p:sp>
          <p:sp>
            <p:nvSpPr>
              <p:cNvPr id="94" name="모서리가 둥근 직사각형 169">
                <a:extLst>
                  <a:ext uri="{FF2B5EF4-FFF2-40B4-BE49-F238E27FC236}">
                    <a16:creationId xmlns:a16="http://schemas.microsoft.com/office/drawing/2014/main" id="{B1754F8D-FB10-47EB-AB10-8C5D14E46094}"/>
                  </a:ext>
                </a:extLst>
              </p:cNvPr>
              <p:cNvSpPr/>
              <p:nvPr/>
            </p:nvSpPr>
            <p:spPr>
              <a:xfrm rot="5400000">
                <a:off x="2999287" y="3917096"/>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5" name="한쪽 모서리가 잘린 사각형 170">
                <a:extLst>
                  <a:ext uri="{FF2B5EF4-FFF2-40B4-BE49-F238E27FC236}">
                    <a16:creationId xmlns:a16="http://schemas.microsoft.com/office/drawing/2014/main" id="{3B8B058C-0F94-4184-B29D-AA03FCBC874D}"/>
                  </a:ext>
                </a:extLst>
              </p:cNvPr>
              <p:cNvSpPr/>
              <p:nvPr/>
            </p:nvSpPr>
            <p:spPr>
              <a:xfrm rot="5400000">
                <a:off x="2814217" y="3738056"/>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6" name="직사각형 95">
                <a:extLst>
                  <a:ext uri="{FF2B5EF4-FFF2-40B4-BE49-F238E27FC236}">
                    <a16:creationId xmlns:a16="http://schemas.microsoft.com/office/drawing/2014/main" id="{977ED3C0-1837-4E71-A3D7-FE6BA66C6E48}"/>
                  </a:ext>
                </a:extLst>
              </p:cNvPr>
              <p:cNvSpPr/>
              <p:nvPr/>
            </p:nvSpPr>
            <p:spPr>
              <a:xfrm>
                <a:off x="1267399" y="5610839"/>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환경</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플레이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7" y="2102059"/>
              <a:ext cx="4680000" cy="4201581"/>
              <a:chOff x="6924678" y="2102059"/>
              <a:chExt cx="4128495" cy="4201581"/>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1" name="모서리가 둥근 직사각형 129">
                <a:extLst>
                  <a:ext uri="{FF2B5EF4-FFF2-40B4-BE49-F238E27FC236}">
                    <a16:creationId xmlns:a16="http://schemas.microsoft.com/office/drawing/2014/main" id="{498BF68D-B9C1-41B7-9DE1-90399E5A0833}"/>
                  </a:ext>
                </a:extLst>
              </p:cNvPr>
              <p:cNvSpPr/>
              <p:nvPr/>
            </p:nvSpPr>
            <p:spPr>
              <a:xfrm rot="5400000">
                <a:off x="8706813" y="4125775"/>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2" name="한쪽 모서리가 잘린 사각형 130">
                <a:extLst>
                  <a:ext uri="{FF2B5EF4-FFF2-40B4-BE49-F238E27FC236}">
                    <a16:creationId xmlns:a16="http://schemas.microsoft.com/office/drawing/2014/main" id="{5198DE12-1BDA-4A60-9773-4E579AE65A12}"/>
                  </a:ext>
                </a:extLst>
              </p:cNvPr>
              <p:cNvSpPr/>
              <p:nvPr/>
            </p:nvSpPr>
            <p:spPr>
              <a:xfrm rot="5400000">
                <a:off x="8571257" y="3988122"/>
                <a:ext cx="5760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2" name="직사각형 101">
                <a:extLst>
                  <a:ext uri="{FF2B5EF4-FFF2-40B4-BE49-F238E27FC236}">
                    <a16:creationId xmlns:a16="http://schemas.microsoft.com/office/drawing/2014/main" id="{A7D43FBF-3A3C-4638-A69E-20DBBFF3FD04}"/>
                  </a:ext>
                </a:extLst>
              </p:cNvPr>
              <p:cNvSpPr/>
              <p:nvPr/>
            </p:nvSpPr>
            <p:spPr>
              <a:xfrm>
                <a:off x="7269397" y="561075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8.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출처</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타 게임과의 비교</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7.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일정 및 역할 분담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중점 연구분야 및 기술적 요소</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403502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12" name="그룹 11">
            <a:extLst>
              <a:ext uri="{FF2B5EF4-FFF2-40B4-BE49-F238E27FC236}">
                <a16:creationId xmlns:a16="http://schemas.microsoft.com/office/drawing/2014/main" id="{8AF37281-160A-439A-B5DB-6C0B4470FB30}"/>
              </a:ext>
            </a:extLst>
          </p:cNvPr>
          <p:cNvGrpSpPr/>
          <p:nvPr/>
        </p:nvGrpSpPr>
        <p:grpSpPr>
          <a:xfrm>
            <a:off x="345059" y="1360994"/>
            <a:ext cx="5309974" cy="4801101"/>
            <a:chOff x="216619" y="1320800"/>
            <a:chExt cx="5884513" cy="5320580"/>
          </a:xfrm>
        </p:grpSpPr>
        <p:grpSp>
          <p:nvGrpSpPr>
            <p:cNvPr id="5" name="그룹 4">
              <a:extLst>
                <a:ext uri="{FF2B5EF4-FFF2-40B4-BE49-F238E27FC236}">
                  <a16:creationId xmlns:a16="http://schemas.microsoft.com/office/drawing/2014/main" id="{D010B146-0C75-4740-8F1D-131723B29812}"/>
                </a:ext>
              </a:extLst>
            </p:cNvPr>
            <p:cNvGrpSpPr/>
            <p:nvPr/>
          </p:nvGrpSpPr>
          <p:grpSpPr>
            <a:xfrm>
              <a:off x="216619" y="1320800"/>
              <a:ext cx="5884513" cy="5320580"/>
              <a:chOff x="2667000" y="328613"/>
              <a:chExt cx="6858000" cy="6200775"/>
            </a:xfrm>
          </p:grpSpPr>
          <p:pic>
            <p:nvPicPr>
              <p:cNvPr id="1026" name="Picture 2" descr="ê´ë ¨ ì´ë¯¸ì§">
                <a:extLst>
                  <a:ext uri="{FF2B5EF4-FFF2-40B4-BE49-F238E27FC236}">
                    <a16:creationId xmlns:a16="http://schemas.microsoft.com/office/drawing/2014/main" id="{7FC8380C-52F2-4923-8E7E-C63F177D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28613"/>
                <a:ext cx="6858000" cy="6200775"/>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55486D73-CEBA-451D-A976-A320FD71157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125" b="84459" l="21077" r="82342">
                            <a14:foregroundMark x1="47436" y1="56250" x2="62821" y2="54688"/>
                          </a14:backgroundRemoval>
                        </a14:imgEffect>
                      </a14:imgLayer>
                    </a14:imgProps>
                  </a:ext>
                </a:extLst>
              </a:blip>
              <a:srcRect l="25716" t="15779" r="21690" b="27891"/>
              <a:stretch/>
            </p:blipFill>
            <p:spPr>
              <a:xfrm>
                <a:off x="4947922" y="5554861"/>
                <a:ext cx="599594" cy="526916"/>
              </a:xfrm>
              <a:prstGeom prst="rect">
                <a:avLst/>
              </a:prstGeom>
              <a:effectLst>
                <a:softEdge rad="12700"/>
              </a:effectLst>
            </p:spPr>
          </p:pic>
          <p:pic>
            <p:nvPicPr>
              <p:cNvPr id="4" name="그림 3">
                <a:extLst>
                  <a:ext uri="{FF2B5EF4-FFF2-40B4-BE49-F238E27FC236}">
                    <a16:creationId xmlns:a16="http://schemas.microsoft.com/office/drawing/2014/main" id="{D7886302-F86C-444B-9AAC-D0FD629F01F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0888" b="81333" l="26121" r="83979">
                            <a14:foregroundMark x1="37879" y1="60417" x2="52630" y2="61977"/>
                            <a14:foregroundMark x1="37879" y1="56250" x2="53095" y2="61078"/>
                            <a14:foregroundMark x1="61456" y1="44919" x2="46970" y2="25000"/>
                            <a14:backgroundMark x1="46970" y1="72917" x2="65152" y2="77083"/>
                          </a14:backgroundRemoval>
                        </a14:imgEffect>
                      </a14:imgLayer>
                    </a14:imgProps>
                  </a:ext>
                </a:extLst>
              </a:blip>
              <a:srcRect l="18889" t="13333" r="28881" b="28723"/>
              <a:stretch/>
            </p:blipFill>
            <p:spPr>
              <a:xfrm>
                <a:off x="5547516" y="4724531"/>
                <a:ext cx="548484" cy="442530"/>
              </a:xfrm>
              <a:prstGeom prst="rect">
                <a:avLst/>
              </a:prstGeom>
              <a:effectLst>
                <a:softEdge rad="12700"/>
              </a:effectLst>
            </p:spPr>
          </p:pic>
        </p:grpSp>
        <p:sp>
          <p:nvSpPr>
            <p:cNvPr id="9" name="타원 8">
              <a:extLst>
                <a:ext uri="{FF2B5EF4-FFF2-40B4-BE49-F238E27FC236}">
                  <a16:creationId xmlns:a16="http://schemas.microsoft.com/office/drawing/2014/main" id="{1D5BCB5E-1865-410C-987F-4E3B02BD515A}"/>
                </a:ext>
              </a:extLst>
            </p:cNvPr>
            <p:cNvSpPr/>
            <p:nvPr/>
          </p:nvSpPr>
          <p:spPr>
            <a:xfrm>
              <a:off x="2565277" y="4950586"/>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7603" y="4996619"/>
              <a:ext cx="571916" cy="571916"/>
            </a:xfrm>
            <a:prstGeom prst="rect">
              <a:avLst/>
            </a:prstGeom>
          </p:spPr>
        </p:pic>
        <p:sp>
          <p:nvSpPr>
            <p:cNvPr id="10" name="직사각형 9">
              <a:extLst>
                <a:ext uri="{FF2B5EF4-FFF2-40B4-BE49-F238E27FC236}">
                  <a16:creationId xmlns:a16="http://schemas.microsoft.com/office/drawing/2014/main" id="{8A20F835-5C97-4575-9A53-63B8A9353877}"/>
                </a:ext>
              </a:extLst>
            </p:cNvPr>
            <p:cNvSpPr/>
            <p:nvPr/>
          </p:nvSpPr>
          <p:spPr>
            <a:xfrm>
              <a:off x="1132514" y="5897461"/>
              <a:ext cx="419449" cy="234891"/>
            </a:xfrm>
            <a:prstGeom prst="rect">
              <a:avLst/>
            </a:prstGeom>
            <a:solidFill>
              <a:srgbClr val="173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3D6134F3-9BFD-4AC5-85C3-FF56E7100526}"/>
                </a:ext>
              </a:extLst>
            </p:cNvPr>
            <p:cNvSpPr/>
            <p:nvPr/>
          </p:nvSpPr>
          <p:spPr>
            <a:xfrm>
              <a:off x="2072723" y="5709592"/>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38E3C871-8098-4B92-9A6F-B8138D4C4871}"/>
                </a:ext>
              </a:extLst>
            </p:cNvPr>
            <p:cNvSpPr/>
            <p:nvPr/>
          </p:nvSpPr>
          <p:spPr>
            <a:xfrm>
              <a:off x="3732828" y="1768623"/>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49743" y="5770787"/>
              <a:ext cx="562528" cy="562528"/>
            </a:xfrm>
            <a:prstGeom prst="rect">
              <a:avLst/>
            </a:prstGeom>
          </p:spPr>
        </p:pic>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50193" y="1890416"/>
              <a:ext cx="481838" cy="48183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34142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아이템 줍기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7" name="슬라이드 번호 개체 틀 7">
            <a:extLst>
              <a:ext uri="{FF2B5EF4-FFF2-40B4-BE49-F238E27FC236}">
                <a16:creationId xmlns:a16="http://schemas.microsoft.com/office/drawing/2014/main" id="{DC64E073-2A1F-4EC3-B703-11C66C761E0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4922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E28E9A64-E22C-4067-8475-25F3D51B730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20594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0" name="슬라이드 번호 개체 틀 7">
            <a:extLst>
              <a:ext uri="{FF2B5EF4-FFF2-40B4-BE49-F238E27FC236}">
                <a16:creationId xmlns:a16="http://schemas.microsoft.com/office/drawing/2014/main" id="{1DE4BA88-14F2-4B52-AA6D-7B4FFEC1EA7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35054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43463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4172937"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모두를 위한 </a:t>
            </a:r>
            <a:r>
              <a:rPr lang="ko-KR" altLang="en-US" sz="4000" dirty="0" err="1">
                <a:latin typeface="나눔스퀘어 ExtraBold" panose="020B0600000101010101" pitchFamily="50" charset="-127"/>
                <a:ea typeface="나눔스퀘어 ExtraBold" panose="020B0600000101010101" pitchFamily="50" charset="-127"/>
              </a:rPr>
              <a:t>딥러닝</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 name="직사각형 2">
            <a:extLst>
              <a:ext uri="{FF2B5EF4-FFF2-40B4-BE49-F238E27FC236}">
                <a16:creationId xmlns:a16="http://schemas.microsoft.com/office/drawing/2014/main" id="{B30F1DEE-E5ED-4295-8838-ECAE6F72B637}"/>
              </a:ext>
            </a:extLst>
          </p:cNvPr>
          <p:cNvSpPr/>
          <p:nvPr/>
        </p:nvSpPr>
        <p:spPr>
          <a:xfrm>
            <a:off x="4389557" y="499146"/>
            <a:ext cx="3143809" cy="369332"/>
          </a:xfrm>
          <a:prstGeom prst="rect">
            <a:avLst/>
          </a:prstGeom>
        </p:spPr>
        <p:txBody>
          <a:bodyPr wrap="none">
            <a:spAutoFit/>
          </a:bodyPr>
          <a:lstStyle/>
          <a:p>
            <a:r>
              <a:rPr lang="ko-KR" altLang="en-US" dirty="0"/>
              <a:t>https://hunkim.github.io/ml/</a:t>
            </a:r>
          </a:p>
        </p:txBody>
      </p:sp>
      <p:pic>
        <p:nvPicPr>
          <p:cNvPr id="4" name="그림 3">
            <a:extLst>
              <a:ext uri="{FF2B5EF4-FFF2-40B4-BE49-F238E27FC236}">
                <a16:creationId xmlns:a16="http://schemas.microsoft.com/office/drawing/2014/main" id="{72682D3A-8D2A-49BE-BF7B-01552BAE8E9A}"/>
              </a:ext>
            </a:extLst>
          </p:cNvPr>
          <p:cNvPicPr>
            <a:picLocks noChangeAspect="1"/>
          </p:cNvPicPr>
          <p:nvPr/>
        </p:nvPicPr>
        <p:blipFill>
          <a:blip r:embed="rId3"/>
          <a:stretch>
            <a:fillRect/>
          </a:stretch>
        </p:blipFill>
        <p:spPr>
          <a:xfrm>
            <a:off x="5049980" y="1147707"/>
            <a:ext cx="6588127" cy="5198238"/>
          </a:xfrm>
          <a:prstGeom prst="rect">
            <a:avLst/>
          </a:prstGeom>
        </p:spPr>
      </p:pic>
      <p:pic>
        <p:nvPicPr>
          <p:cNvPr id="6" name="그림 5">
            <a:extLst>
              <a:ext uri="{FF2B5EF4-FFF2-40B4-BE49-F238E27FC236}">
                <a16:creationId xmlns:a16="http://schemas.microsoft.com/office/drawing/2014/main" id="{CA6CF7D3-22F3-4B56-B120-73BB910ACF97}"/>
              </a:ext>
            </a:extLst>
          </p:cNvPr>
          <p:cNvPicPr>
            <a:picLocks noChangeAspect="1"/>
          </p:cNvPicPr>
          <p:nvPr/>
        </p:nvPicPr>
        <p:blipFill>
          <a:blip r:embed="rId4"/>
          <a:stretch>
            <a:fillRect/>
          </a:stretch>
        </p:blipFill>
        <p:spPr>
          <a:xfrm>
            <a:off x="616236" y="1147707"/>
            <a:ext cx="3425827" cy="5198238"/>
          </a:xfrm>
          <a:prstGeom prst="rect">
            <a:avLst/>
          </a:prstGeom>
        </p:spPr>
      </p:pic>
    </p:spTree>
    <p:extLst>
      <p:ext uri="{BB962C8B-B14F-4D97-AF65-F5344CB8AC3E}">
        <p14:creationId xmlns:p14="http://schemas.microsoft.com/office/powerpoint/2010/main" val="291365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연구 목적</a:t>
            </a:r>
          </a:p>
        </p:txBody>
      </p:sp>
      <p:sp>
        <p:nvSpPr>
          <p:cNvPr id="2" name="직사각형 1">
            <a:extLst>
              <a:ext uri="{FF2B5EF4-FFF2-40B4-BE49-F238E27FC236}">
                <a16:creationId xmlns:a16="http://schemas.microsoft.com/office/drawing/2014/main" id="{4F6BA4C6-EA6C-4607-B541-D2731F636EB8}"/>
              </a:ext>
            </a:extLst>
          </p:cNvPr>
          <p:cNvSpPr/>
          <p:nvPr/>
        </p:nvSpPr>
        <p:spPr>
          <a:xfrm>
            <a:off x="895350" y="4076492"/>
            <a:ext cx="10277475" cy="2600712"/>
          </a:xfrm>
          <a:prstGeom prst="rect">
            <a:avLst/>
          </a:prstGeom>
        </p:spPr>
        <p:txBody>
          <a:bodyPr wrap="square">
            <a:spAutoFit/>
          </a:bodyPr>
          <a:lstStyle/>
          <a:p>
            <a:pPr algn="ctr">
              <a:spcAft>
                <a:spcPts val="1600"/>
              </a:spcAft>
            </a:pP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지난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2</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년간 </a:t>
            </a:r>
            <a:r>
              <a:rPr lang="ko-KR" altLang="en-US" sz="1100" dirty="0" err="1">
                <a:solidFill>
                  <a:srgbClr val="595959"/>
                </a:solidFill>
                <a:latin typeface="나눔스퀘어 ExtraBold" panose="020B0600000101010101" pitchFamily="50" charset="-127"/>
                <a:ea typeface="나눔스퀘어 ExtraBold" panose="020B0600000101010101" pitchFamily="50" charset="-127"/>
              </a:rPr>
              <a:t>머신러닝</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 관심도 변화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구글 트렌드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a:t>
            </a:r>
            <a:endParaRPr lang="ko-KR" altLang="en-US" sz="3200" dirty="0">
              <a:latin typeface="나눔스퀘어 ExtraBold" panose="020B0600000101010101" pitchFamily="50" charset="-127"/>
              <a:ea typeface="나눔스퀘어 ExtraBold" panose="020B0600000101010101" pitchFamily="50" charset="-127"/>
            </a:endParaRPr>
          </a:p>
          <a:p>
            <a:pPr algn="ctr">
              <a:spcAft>
                <a:spcPts val="1600"/>
              </a:spcAft>
            </a:pPr>
            <a:r>
              <a:rPr lang="ko-KR" altLang="en-US" sz="2400" dirty="0">
                <a:solidFill>
                  <a:srgbClr val="FF6B7E"/>
                </a:solidFill>
                <a:latin typeface="나눔스퀘어 Bold" panose="020B0600000101010101" pitchFamily="50" charset="-127"/>
                <a:ea typeface="나눔스퀘어 Bold" panose="020B0600000101010101" pitchFamily="50" charset="-127"/>
              </a:rPr>
              <a:t>머신 러닝</a:t>
            </a:r>
            <a:r>
              <a:rPr lang="ko-KR" altLang="en-US" dirty="0">
                <a:solidFill>
                  <a:srgbClr val="595959"/>
                </a:solidFill>
                <a:latin typeface="나눔스퀘어 Bold" panose="020B0600000101010101" pitchFamily="50" charset="-127"/>
                <a:ea typeface="나눔스퀘어 Bold" panose="020B0600000101010101" pitchFamily="50" charset="-127"/>
              </a:rPr>
              <a:t>에 대한 관심도 꾸준히 증가</a:t>
            </a:r>
            <a:br>
              <a:rPr lang="ko-KR" altLang="en-US" dirty="0">
                <a:solidFill>
                  <a:srgbClr val="595959"/>
                </a:solidFill>
                <a:latin typeface="나눔스퀘어 Bold" panose="020B0600000101010101" pitchFamily="50" charset="-127"/>
                <a:ea typeface="나눔스퀘어 Bold" panose="020B0600000101010101" pitchFamily="50" charset="-127"/>
              </a:rPr>
            </a:br>
            <a:r>
              <a:rPr lang="en-US" altLang="ko-KR" dirty="0">
                <a:solidFill>
                  <a:srgbClr val="595959"/>
                </a:solidFill>
                <a:latin typeface="나눔스퀘어 Bold" panose="020B0600000101010101" pitchFamily="50" charset="-127"/>
                <a:ea typeface="나눔스퀘어 Bold" panose="020B0600000101010101" pitchFamily="50" charset="-127"/>
              </a:rPr>
              <a:t>But, </a:t>
            </a:r>
            <a:r>
              <a:rPr lang="ko-KR" altLang="en-US" dirty="0">
                <a:solidFill>
                  <a:srgbClr val="595959"/>
                </a:solidFill>
                <a:latin typeface="나눔스퀘어 Bold" panose="020B0600000101010101" pitchFamily="50" charset="-127"/>
                <a:ea typeface="나눔스퀘어 Bold" panose="020B0600000101010101" pitchFamily="50" charset="-127"/>
              </a:rPr>
              <a:t>잘 이용한 게임은 별로 없거나 </a:t>
            </a:r>
            <a:r>
              <a:rPr lang="ko-KR" altLang="en-US" sz="2400" dirty="0">
                <a:solidFill>
                  <a:srgbClr val="FF6B7E"/>
                </a:solidFill>
                <a:latin typeface="나눔스퀘어 Bold" panose="020B0600000101010101" pitchFamily="50" charset="-127"/>
                <a:ea typeface="나눔스퀘어 Bold" panose="020B0600000101010101" pitchFamily="50" charset="-127"/>
              </a:rPr>
              <a:t>적 </a:t>
            </a:r>
            <a:r>
              <a:rPr lang="en-US" altLang="ko-KR" sz="2400" dirty="0">
                <a:solidFill>
                  <a:srgbClr val="FF6B7E"/>
                </a:solidFill>
                <a:latin typeface="나눔스퀘어 Bold" panose="020B0600000101010101" pitchFamily="50" charset="-127"/>
                <a:ea typeface="나눔스퀘어 Bold" panose="020B0600000101010101" pitchFamily="50" charset="-127"/>
              </a:rPr>
              <a:t>NPC</a:t>
            </a:r>
            <a:r>
              <a:rPr lang="ko-KR" altLang="en-US" dirty="0">
                <a:solidFill>
                  <a:srgbClr val="595959"/>
                </a:solidFill>
                <a:latin typeface="나눔스퀘어 Bold" panose="020B0600000101010101" pitchFamily="50" charset="-127"/>
                <a:ea typeface="나눔스퀘어 Bold" panose="020B0600000101010101" pitchFamily="50" charset="-127"/>
              </a:rPr>
              <a:t>에 사용</a:t>
            </a:r>
            <a:endParaRPr lang="ko-KR" altLang="en-US" dirty="0">
              <a:latin typeface="나눔스퀘어 Bold" panose="020B0600000101010101" pitchFamily="50" charset="-127"/>
              <a:ea typeface="나눔스퀘어 Bold" panose="020B0600000101010101" pitchFamily="50" charset="-127"/>
            </a:endParaRPr>
          </a:p>
          <a:p>
            <a:pPr marL="457200" indent="-457200" algn="ctr">
              <a:spcAft>
                <a:spcPts val="1600"/>
              </a:spcAft>
              <a:buFont typeface="Symbol" panose="05050102010706020507" pitchFamily="18" charset="2"/>
              <a:buChar char="Þ"/>
            </a:pPr>
            <a:r>
              <a:rPr lang="ko-KR" altLang="en-US" sz="2800" b="1" dirty="0">
                <a:solidFill>
                  <a:srgbClr val="FF6B7E"/>
                </a:solidFill>
                <a:latin typeface="나눔스퀘어 ExtraBold" panose="020B0600000101010101" pitchFamily="50" charset="-127"/>
                <a:ea typeface="나눔스퀘어 ExtraBold" panose="020B0600000101010101" pitchFamily="50" charset="-127"/>
              </a:rPr>
              <a:t>머신 러닝</a:t>
            </a:r>
            <a:r>
              <a:rPr lang="ko-KR" altLang="en-US" sz="2800" b="1" dirty="0">
                <a:latin typeface="나눔스퀘어 ExtraBold" panose="020B0600000101010101" pitchFamily="50" charset="-127"/>
                <a:ea typeface="나눔스퀘어 ExtraBold" panose="020B0600000101010101" pitchFamily="50" charset="-127"/>
              </a:rPr>
              <a:t>을</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적용한 </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협력 </a:t>
            </a:r>
            <a:r>
              <a:rPr lang="en-US" altLang="ko-KR" sz="2800" b="1" dirty="0">
                <a:solidFill>
                  <a:srgbClr val="FF6B7E"/>
                </a:solidFill>
                <a:latin typeface="나눔스퀘어 ExtraBold" panose="020B0600000101010101" pitchFamily="50" charset="-127"/>
                <a:ea typeface="나눔스퀘어 ExtraBold" panose="020B0600000101010101" pitchFamily="50" charset="-127"/>
              </a:rPr>
              <a:t>NPC</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구현 및 생존</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육성 장르의 게임 제작</a:t>
            </a:r>
            <a:endParaRPr lang="ko-KR" altLang="en-US" dirty="0">
              <a:latin typeface="나눔스퀘어 ExtraBold" panose="020B0600000101010101" pitchFamily="50" charset="-127"/>
              <a:ea typeface="나눔스퀘어 ExtraBold" panose="020B0600000101010101" pitchFamily="50" charset="-127"/>
            </a:endParaRPr>
          </a:p>
          <a:p>
            <a:br>
              <a:rPr lang="ko-KR" altLang="en-US" dirty="0">
                <a:latin typeface="나눔스퀘어 ExtraBold" panose="020B0600000101010101" pitchFamily="50" charset="-127"/>
                <a:ea typeface="나눔스퀘어 ExtraBold" panose="020B0600000101010101" pitchFamily="50" charset="-127"/>
              </a:rPr>
            </a:br>
            <a:endParaRPr lang="ko-KR" altLang="en-US" dirty="0">
              <a:latin typeface="나눔스퀘어 ExtraBold" panose="020B0600000101010101" pitchFamily="50" charset="-127"/>
              <a:ea typeface="나눔스퀘어 ExtraBold" panose="020B0600000101010101" pitchFamily="50" charset="-127"/>
            </a:endParaRPr>
          </a:p>
        </p:txBody>
      </p:sp>
      <p:pic>
        <p:nvPicPr>
          <p:cNvPr id="1026" name="Picture 2" descr="https://lh3.googleusercontent.com/dZxcO6X_2SU75rM0cvsF9_LCS3oWrWDTd4lDrFhqSkwumB1EOc1tBWFbKl041c6UL9KPiDnuESRTULm0uwytckHnLApcx7RoRgrRpcf3GgoGIVRi66QW9GLiN1hyXbOeehgl2riwSec">
            <a:extLst>
              <a:ext uri="{FF2B5EF4-FFF2-40B4-BE49-F238E27FC236}">
                <a16:creationId xmlns:a16="http://schemas.microsoft.com/office/drawing/2014/main" id="{68BAF262-A076-4D69-A239-9AD4FAAAD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 y="1390442"/>
            <a:ext cx="10734675"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슬라이드 번호 개체 틀 7">
            <a:extLst>
              <a:ext uri="{FF2B5EF4-FFF2-40B4-BE49-F238E27FC236}">
                <a16:creationId xmlns:a16="http://schemas.microsoft.com/office/drawing/2014/main" id="{5A2E7506-06E9-4132-83C8-AA3AEF0F894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5197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소개</a:t>
            </a:r>
          </a:p>
        </p:txBody>
      </p:sp>
      <p:sp>
        <p:nvSpPr>
          <p:cNvPr id="10" name="TextBox 9">
            <a:extLst>
              <a:ext uri="{FF2B5EF4-FFF2-40B4-BE49-F238E27FC236}">
                <a16:creationId xmlns:a16="http://schemas.microsoft.com/office/drawing/2014/main" id="{B5A358ED-948C-44CB-BB4F-F296857DFD15}"/>
              </a:ext>
            </a:extLst>
          </p:cNvPr>
          <p:cNvSpPr txBox="1"/>
          <p:nvPr/>
        </p:nvSpPr>
        <p:spPr>
          <a:xfrm>
            <a:off x="3006050" y="5669451"/>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515" y="1398274"/>
            <a:ext cx="5688969" cy="3861894"/>
          </a:xfrm>
          <a:prstGeom prst="rect">
            <a:avLst/>
          </a:prstGeom>
          <a:ln>
            <a:noFill/>
          </a:ln>
          <a:effectLst>
            <a:outerShdw blurRad="292100" dist="139700" dir="2700000" algn="tl" rotWithShape="0">
              <a:srgbClr val="333333">
                <a:alpha val="65000"/>
              </a:srgbClr>
            </a:outerShdw>
          </a:effectLst>
        </p:spPr>
      </p:pic>
      <p:sp>
        <p:nvSpPr>
          <p:cNvPr id="8" name="슬라이드 번호 개체 틀 7">
            <a:extLst>
              <a:ext uri="{FF2B5EF4-FFF2-40B4-BE49-F238E27FC236}">
                <a16:creationId xmlns:a16="http://schemas.microsoft.com/office/drawing/2014/main" id="{122332B0-640B-499F-BF23-95CEEB7900A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88075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모서리가 둥근 직사각형 177">
            <a:extLst>
              <a:ext uri="{FF2B5EF4-FFF2-40B4-BE49-F238E27FC236}">
                <a16:creationId xmlns:a16="http://schemas.microsoft.com/office/drawing/2014/main" id="{C559B7FC-066C-4427-B994-CF635F5FF03E}"/>
              </a:ext>
            </a:extLst>
          </p:cNvPr>
          <p:cNvSpPr/>
          <p:nvPr/>
        </p:nvSpPr>
        <p:spPr>
          <a:xfrm>
            <a:off x="398688"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12" name="모서리가 둥근 직사각형 177">
            <a:extLst>
              <a:ext uri="{FF2B5EF4-FFF2-40B4-BE49-F238E27FC236}">
                <a16:creationId xmlns:a16="http://schemas.microsoft.com/office/drawing/2014/main" id="{1BF93150-EBB4-4E7F-B58F-7AFD7A2498AF}"/>
              </a:ext>
            </a:extLst>
          </p:cNvPr>
          <p:cNvSpPr/>
          <p:nvPr/>
        </p:nvSpPr>
        <p:spPr>
          <a:xfrm>
            <a:off x="6536607"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특징</a:t>
            </a:r>
          </a:p>
        </p:txBody>
      </p:sp>
      <p:sp>
        <p:nvSpPr>
          <p:cNvPr id="10" name="TextBox 9">
            <a:extLst>
              <a:ext uri="{FF2B5EF4-FFF2-40B4-BE49-F238E27FC236}">
                <a16:creationId xmlns:a16="http://schemas.microsoft.com/office/drawing/2014/main" id="{B5A358ED-948C-44CB-BB4F-F296857DFD15}"/>
              </a:ext>
            </a:extLst>
          </p:cNvPr>
          <p:cNvSpPr txBox="1"/>
          <p:nvPr/>
        </p:nvSpPr>
        <p:spPr>
          <a:xfrm>
            <a:off x="8443365" y="2576720"/>
            <a:ext cx="2905290" cy="923330"/>
          </a:xfrm>
          <a:prstGeom prst="rect">
            <a:avLst/>
          </a:prstGeom>
          <a:noFill/>
        </p:spPr>
        <p:txBody>
          <a:bodyPr wrap="square" rtlCol="0">
            <a:spAutoFit/>
          </a:bodyPr>
          <a:lstStyle/>
          <a:p>
            <a:pPr fontAlgn="base"/>
            <a:r>
              <a:rPr lang="en-US" altLang="ko-KR" dirty="0">
                <a:solidFill>
                  <a:srgbClr val="FF6B7E"/>
                </a:solidFill>
                <a:latin typeface="나눔스퀘어 Bold" panose="020B0600000101010101" pitchFamily="50" charset="-127"/>
                <a:ea typeface="나눔스퀘어 Bold" panose="020B0600000101010101" pitchFamily="50" charset="-127"/>
              </a:rPr>
              <a:t>Unity ML-Agents</a:t>
            </a:r>
            <a:r>
              <a:rPr lang="ko-KR" altLang="en-US" dirty="0">
                <a:latin typeface="나눔스퀘어 Bold" panose="020B0600000101010101" pitchFamily="50" charset="-127"/>
                <a:ea typeface="나눔스퀘어 Bold" panose="020B0600000101010101" pitchFamily="50" charset="-127"/>
              </a:rPr>
              <a:t>를 이용한 유저의 플레이 방식에 따라 행동이 달라지는 늑대 </a:t>
            </a:r>
            <a:r>
              <a:rPr lang="en-US" altLang="ko-KR" dirty="0">
                <a:latin typeface="나눔스퀘어 Bold" panose="020B0600000101010101" pitchFamily="50" charset="-127"/>
                <a:ea typeface="나눔스퀘어 Bold" panose="020B0600000101010101" pitchFamily="50" charset="-127"/>
              </a:rPr>
              <a:t>NPC</a:t>
            </a:r>
          </a:p>
        </p:txBody>
      </p:sp>
      <p:pic>
        <p:nvPicPr>
          <p:cNvPr id="3" name="그래픽 2" descr="사용자">
            <a:extLst>
              <a:ext uri="{FF2B5EF4-FFF2-40B4-BE49-F238E27FC236}">
                <a16:creationId xmlns:a16="http://schemas.microsoft.com/office/drawing/2014/main" id="{8C1C9ACA-E536-45DE-A7E9-24AEBFDF9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046" y="2144018"/>
            <a:ext cx="914400" cy="914400"/>
          </a:xfrm>
          <a:prstGeom prst="rect">
            <a:avLst/>
          </a:prstGeom>
        </p:spPr>
      </p:pic>
      <p:pic>
        <p:nvPicPr>
          <p:cNvPr id="5" name="그래픽 4" descr="모니터">
            <a:extLst>
              <a:ext uri="{FF2B5EF4-FFF2-40B4-BE49-F238E27FC236}">
                <a16:creationId xmlns:a16="http://schemas.microsoft.com/office/drawing/2014/main" id="{96A476E4-1376-4631-96AB-026221B06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046" y="4666342"/>
            <a:ext cx="914400" cy="914400"/>
          </a:xfrm>
          <a:prstGeom prst="rect">
            <a:avLst/>
          </a:prstGeom>
        </p:spPr>
      </p:pic>
      <p:sp>
        <p:nvSpPr>
          <p:cNvPr id="13" name="TextBox 12">
            <a:extLst>
              <a:ext uri="{FF2B5EF4-FFF2-40B4-BE49-F238E27FC236}">
                <a16:creationId xmlns:a16="http://schemas.microsoft.com/office/drawing/2014/main" id="{46AFE795-EA83-4A8A-A567-FA4E0FDF541F}"/>
              </a:ext>
            </a:extLst>
          </p:cNvPr>
          <p:cNvSpPr txBox="1"/>
          <p:nvPr/>
        </p:nvSpPr>
        <p:spPr>
          <a:xfrm>
            <a:off x="2435613" y="2308830"/>
            <a:ext cx="2932604"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sp>
        <p:nvSpPr>
          <p:cNvPr id="14" name="TextBox 13">
            <a:extLst>
              <a:ext uri="{FF2B5EF4-FFF2-40B4-BE49-F238E27FC236}">
                <a16:creationId xmlns:a16="http://schemas.microsoft.com/office/drawing/2014/main" id="{D2F450AF-1276-4FAB-981A-5F83223337CE}"/>
              </a:ext>
            </a:extLst>
          </p:cNvPr>
          <p:cNvSpPr txBox="1"/>
          <p:nvPr/>
        </p:nvSpPr>
        <p:spPr>
          <a:xfrm>
            <a:off x="2435613" y="4818118"/>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PC </a:t>
            </a:r>
            <a:r>
              <a:rPr lang="ko-KR" altLang="en-US" sz="3200" dirty="0">
                <a:latin typeface="나눔스퀘어 Bold" panose="020B0600000101010101" pitchFamily="50" charset="-127"/>
                <a:ea typeface="나눔스퀘어 Bold" panose="020B0600000101010101" pitchFamily="50" charset="-127"/>
              </a:rPr>
              <a:t>플랫폼</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8" name="그래픽 7" descr="채광 도구">
            <a:extLst>
              <a:ext uri="{FF2B5EF4-FFF2-40B4-BE49-F238E27FC236}">
                <a16:creationId xmlns:a16="http://schemas.microsoft.com/office/drawing/2014/main" id="{6F746F60-3480-441B-9676-E8E64EA648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046" y="3405180"/>
            <a:ext cx="914400" cy="914400"/>
          </a:xfrm>
          <a:prstGeom prst="rect">
            <a:avLst/>
          </a:prstGeom>
        </p:spPr>
      </p:pic>
      <p:sp>
        <p:nvSpPr>
          <p:cNvPr id="18" name="TextBox 17">
            <a:extLst>
              <a:ext uri="{FF2B5EF4-FFF2-40B4-BE49-F238E27FC236}">
                <a16:creationId xmlns:a16="http://schemas.microsoft.com/office/drawing/2014/main" id="{2551B0C2-EDDC-453A-84CE-2D0D6F8FFF5C}"/>
              </a:ext>
            </a:extLst>
          </p:cNvPr>
          <p:cNvSpPr txBox="1"/>
          <p:nvPr/>
        </p:nvSpPr>
        <p:spPr>
          <a:xfrm>
            <a:off x="2435613" y="3501919"/>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15" name="그래픽 14" descr="머리와 톱니바퀴">
            <a:extLst>
              <a:ext uri="{FF2B5EF4-FFF2-40B4-BE49-F238E27FC236}">
                <a16:creationId xmlns:a16="http://schemas.microsoft.com/office/drawing/2014/main" id="{D162F702-6BCA-4A52-90C8-FEECFB476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309" y="2601218"/>
            <a:ext cx="914400" cy="914400"/>
          </a:xfrm>
          <a:prstGeom prst="rect">
            <a:avLst/>
          </a:prstGeom>
        </p:spPr>
      </p:pic>
      <p:sp>
        <p:nvSpPr>
          <p:cNvPr id="20" name="TextBox 19">
            <a:extLst>
              <a:ext uri="{FF2B5EF4-FFF2-40B4-BE49-F238E27FC236}">
                <a16:creationId xmlns:a16="http://schemas.microsoft.com/office/drawing/2014/main" id="{CBC6443E-8D4A-44DB-BC6C-50882E732D5A}"/>
              </a:ext>
            </a:extLst>
          </p:cNvPr>
          <p:cNvSpPr txBox="1"/>
          <p:nvPr/>
        </p:nvSpPr>
        <p:spPr>
          <a:xfrm>
            <a:off x="8443365" y="4666342"/>
            <a:ext cx="4111553" cy="400110"/>
          </a:xfrm>
          <a:prstGeom prst="rect">
            <a:avLst/>
          </a:prstGeom>
          <a:noFill/>
        </p:spPr>
        <p:txBody>
          <a:bodyPr wrap="square" rtlCol="0">
            <a:spAutoFit/>
          </a:bodyPr>
          <a:lstStyle/>
          <a:p>
            <a:r>
              <a:rPr lang="ko-KR" altLang="en-US" sz="2000" dirty="0">
                <a:latin typeface="나눔스퀘어 Bold" panose="020B0600000101010101" pitchFamily="50" charset="-127"/>
                <a:ea typeface="나눔스퀘어 Bold" panose="020B0600000101010101" pitchFamily="50" charset="-127"/>
              </a:rPr>
              <a:t>생존과 육성장르의 결합</a:t>
            </a:r>
            <a:endParaRPr lang="ko-KR" altLang="en-US" sz="1600" dirty="0">
              <a:latin typeface="나눔스퀘어 Bold" panose="020B0600000101010101" pitchFamily="50" charset="-127"/>
              <a:ea typeface="나눔스퀘어 Bold" panose="020B0600000101010101" pitchFamily="50" charset="-127"/>
            </a:endParaRPr>
          </a:p>
        </p:txBody>
      </p:sp>
      <p:pic>
        <p:nvPicPr>
          <p:cNvPr id="19" name="그래픽 18" descr="모닥불">
            <a:extLst>
              <a:ext uri="{FF2B5EF4-FFF2-40B4-BE49-F238E27FC236}">
                <a16:creationId xmlns:a16="http://schemas.microsoft.com/office/drawing/2014/main" id="{FB178A03-81D2-4DBE-B699-AF86B74EE7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4172" y="4230771"/>
            <a:ext cx="914400" cy="914400"/>
          </a:xfrm>
          <a:prstGeom prst="rect">
            <a:avLst/>
          </a:prstGeom>
        </p:spPr>
      </p:pic>
      <p:pic>
        <p:nvPicPr>
          <p:cNvPr id="4" name="그림 3">
            <a:extLst>
              <a:ext uri="{FF2B5EF4-FFF2-40B4-BE49-F238E27FC236}">
                <a16:creationId xmlns:a16="http://schemas.microsoft.com/office/drawing/2014/main" id="{56508F4B-9223-4DD8-B8E2-306EE76717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sp>
        <p:nvSpPr>
          <p:cNvPr id="22" name="슬라이드 번호 개체 틀 7">
            <a:extLst>
              <a:ext uri="{FF2B5EF4-FFF2-40B4-BE49-F238E27FC236}">
                <a16:creationId xmlns:a16="http://schemas.microsoft.com/office/drawing/2014/main" id="{A6938155-C1CA-43D9-AA95-7AC928FBA58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72967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5" name="타원 14">
            <a:extLst>
              <a:ext uri="{FF2B5EF4-FFF2-40B4-BE49-F238E27FC236}">
                <a16:creationId xmlns:a16="http://schemas.microsoft.com/office/drawing/2014/main" id="{C82EE9B1-8DC3-437F-A6F3-31C1E5ECA919}"/>
              </a:ext>
            </a:extLst>
          </p:cNvPr>
          <p:cNvSpPr/>
          <p:nvPr/>
        </p:nvSpPr>
        <p:spPr>
          <a:xfrm>
            <a:off x="3997978"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D1EB20B0-2139-4680-AD82-7BBC4A42470F}"/>
              </a:ext>
            </a:extLst>
          </p:cNvPr>
          <p:cNvSpPr/>
          <p:nvPr/>
        </p:nvSpPr>
        <p:spPr>
          <a:xfrm>
            <a:off x="8006279"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404149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생존</a:t>
            </a:r>
          </a:p>
        </p:txBody>
      </p:sp>
      <p:pic>
        <p:nvPicPr>
          <p:cNvPr id="3074" name="Picture 2" descr="https://lh3.googleusercontent.com/C7-rp1VCnFrN0e9Ir26Mlu3-dUAVeJms2YtZYgmDS-lMsVOuJzAMK1RfEMNyjTjTnmoDPtqybwk1UnWtwkq8UFfIf4vSJAtx_fQqcpKL1OSFEjYSJT5Adu-_0tJ2zfkne3SVqQ2Edwk">
            <a:extLst>
              <a:ext uri="{FF2B5EF4-FFF2-40B4-BE49-F238E27FC236}">
                <a16:creationId xmlns:a16="http://schemas.microsoft.com/office/drawing/2014/main" id="{B8A6F373-08B4-4459-BFDD-BA8B6F55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98"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hweU3oxYD2c4jE9EzVh4ZmUL7EtvTaspUGtigOZeZNbXSU9oGLcH8Gg1tpWO0C-XyrzRTMf68L6147BGxXjx3XCGFKCyRq39Mq5XV8PtznZRgOYbPxv9YSbo2Y5bbKUwMXcekb6RiLs">
            <a:extLst>
              <a:ext uri="{FF2B5EF4-FFF2-40B4-BE49-F238E27FC236}">
                <a16:creationId xmlns:a16="http://schemas.microsoft.com/office/drawing/2014/main" id="{629C63F4-72F8-40E5-9386-5B08CB7FB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751" y="2629548"/>
            <a:ext cx="384449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Ge9kX6_7jd2zKSUG3W1ILgh01z493CQjN_QDy1ostffoFGhgGXzpYEGbLqOnHGuQ0F7AOmx4oQ2udrnmfqWOutG0ucnz6KTIlPEc5RMq9GDUHppb7Xwamtxe7BG_XH3RrscuTCgo2AI">
            <a:extLst>
              <a:ext uri="{FF2B5EF4-FFF2-40B4-BE49-F238E27FC236}">
                <a16:creationId xmlns:a16="http://schemas.microsoft.com/office/drawing/2014/main" id="{FFF0F634-26DB-4EA1-B0D0-4AB08C7E5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5969"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A548912B-116C-46B0-8C56-1ED0D17E9D63}"/>
              </a:ext>
            </a:extLst>
          </p:cNvPr>
          <p:cNvSpPr/>
          <p:nvPr/>
        </p:nvSpPr>
        <p:spPr>
          <a:xfrm>
            <a:off x="-22292"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7" name="TextBox 16">
            <a:extLst>
              <a:ext uri="{FF2B5EF4-FFF2-40B4-BE49-F238E27FC236}">
                <a16:creationId xmlns:a16="http://schemas.microsoft.com/office/drawing/2014/main" id="{2A57FFFA-9CD7-4738-B268-8B184F215663}"/>
              </a:ext>
            </a:extLst>
          </p:cNvPr>
          <p:cNvSpPr txBox="1"/>
          <p:nvPr/>
        </p:nvSpPr>
        <p:spPr>
          <a:xfrm>
            <a:off x="1864506"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채집</a:t>
            </a:r>
          </a:p>
        </p:txBody>
      </p:sp>
      <p:sp>
        <p:nvSpPr>
          <p:cNvPr id="19" name="TextBox 18">
            <a:extLst>
              <a:ext uri="{FF2B5EF4-FFF2-40B4-BE49-F238E27FC236}">
                <a16:creationId xmlns:a16="http://schemas.microsoft.com/office/drawing/2014/main" id="{EB84FF40-0599-4C2F-8809-4FEE445C8EE4}"/>
              </a:ext>
            </a:extLst>
          </p:cNvPr>
          <p:cNvSpPr txBox="1"/>
          <p:nvPr/>
        </p:nvSpPr>
        <p:spPr>
          <a:xfrm>
            <a:off x="5723141"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사냥</a:t>
            </a:r>
          </a:p>
        </p:txBody>
      </p:sp>
      <p:sp>
        <p:nvSpPr>
          <p:cNvPr id="20" name="TextBox 19">
            <a:extLst>
              <a:ext uri="{FF2B5EF4-FFF2-40B4-BE49-F238E27FC236}">
                <a16:creationId xmlns:a16="http://schemas.microsoft.com/office/drawing/2014/main" id="{3805C698-DF68-466E-AD68-76605B220213}"/>
              </a:ext>
            </a:extLst>
          </p:cNvPr>
          <p:cNvSpPr txBox="1"/>
          <p:nvPr/>
        </p:nvSpPr>
        <p:spPr>
          <a:xfrm>
            <a:off x="9743411"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조합</a:t>
            </a:r>
          </a:p>
        </p:txBody>
      </p:sp>
      <p:pic>
        <p:nvPicPr>
          <p:cNvPr id="23" name="그래픽 22" descr="모닥불">
            <a:extLst>
              <a:ext uri="{FF2B5EF4-FFF2-40B4-BE49-F238E27FC236}">
                <a16:creationId xmlns:a16="http://schemas.microsoft.com/office/drawing/2014/main" id="{60721088-C73F-4CE8-A1BE-CCBD2423F8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9249" y="1216049"/>
            <a:ext cx="1413499" cy="1413499"/>
          </a:xfrm>
          <a:prstGeom prst="rect">
            <a:avLst/>
          </a:prstGeom>
        </p:spPr>
      </p:pic>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02057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8" name="타원 17">
            <a:extLst>
              <a:ext uri="{FF2B5EF4-FFF2-40B4-BE49-F238E27FC236}">
                <a16:creationId xmlns:a16="http://schemas.microsoft.com/office/drawing/2014/main" id="{D5CCAC65-AD9F-4F44-9233-074F6F8B7588}"/>
              </a:ext>
            </a:extLst>
          </p:cNvPr>
          <p:cNvSpPr/>
          <p:nvPr/>
        </p:nvSpPr>
        <p:spPr>
          <a:xfrm>
            <a:off x="7686885"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9" name="타원 18">
            <a:extLst>
              <a:ext uri="{FF2B5EF4-FFF2-40B4-BE49-F238E27FC236}">
                <a16:creationId xmlns:a16="http://schemas.microsoft.com/office/drawing/2014/main" id="{86B0877B-26B9-45B5-B2E1-FF2EFB6A907C}"/>
              </a:ext>
            </a:extLst>
          </p:cNvPr>
          <p:cNvSpPr/>
          <p:nvPr/>
        </p:nvSpPr>
        <p:spPr>
          <a:xfrm>
            <a:off x="4229217" y="4258226"/>
            <a:ext cx="3694891"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57282434-D69D-4638-A01E-87581E22EA48}"/>
              </a:ext>
            </a:extLst>
          </p:cNvPr>
          <p:cNvSpPr/>
          <p:nvPr/>
        </p:nvSpPr>
        <p:spPr>
          <a:xfrm>
            <a:off x="277766"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391325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육성</a:t>
            </a:r>
          </a:p>
        </p:txBody>
      </p:sp>
      <p:pic>
        <p:nvPicPr>
          <p:cNvPr id="5" name="그림 4">
            <a:extLst>
              <a:ext uri="{FF2B5EF4-FFF2-40B4-BE49-F238E27FC236}">
                <a16:creationId xmlns:a16="http://schemas.microsoft.com/office/drawing/2014/main" id="{A099C29D-1173-4773-9EC9-94777E96A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74" y="1229451"/>
            <a:ext cx="1546971" cy="1546971"/>
          </a:xfrm>
          <a:prstGeom prst="rect">
            <a:avLst/>
          </a:prstGeom>
        </p:spPr>
      </p:pic>
      <p:pic>
        <p:nvPicPr>
          <p:cNvPr id="6146" name="Picture 2" descr="https://lh4.googleusercontent.com/DzGO8BxjOrS4B_oLM5OuTdgfBZFcSCbZW4TP-WW_azpPDMYajYAY8rrJfnn-kt6P4kCPf4KOgwbMpQZJlykmyk6ht805KHQg_23xJxjKOmrm3YXl801v2u-I5r3NLZ9dedvuQOBQvBw">
            <a:extLst>
              <a:ext uri="{FF2B5EF4-FFF2-40B4-BE49-F238E27FC236}">
                <a16:creationId xmlns:a16="http://schemas.microsoft.com/office/drawing/2014/main" id="{248B3ADA-A5A5-4634-8BE7-80FB198E2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738" y="2635745"/>
            <a:ext cx="384230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6.googleusercontent.com/mojiWpD_Sw60gsPDg8mz74Gqk8NkdqIDYHDXIsUww4ZnAPzAVg3v535MvpYDZj2LJY2BIUF1CBUSOHpnz9kJ3Bu2SVLBIrJQ28VIyBdmd62eubPM3cfwRgpN7mdN1gPYg6ANmrcqWVc">
            <a:extLst>
              <a:ext uri="{FF2B5EF4-FFF2-40B4-BE49-F238E27FC236}">
                <a16:creationId xmlns:a16="http://schemas.microsoft.com/office/drawing/2014/main" id="{61900F62-BB59-4465-B6D1-28674B748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713" y="2635745"/>
            <a:ext cx="324590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lh3.googleusercontent.com/KSSSZWOaDseNWIgVSsS4PyG5jJRB9SZYyl3ke88-u41h1dSgGN3lyMiAMbgFP-dcMaZD8qvesQuYj7hJEYhoe7R4oKfxBmJfIJsYECK4z0wsGH4H_5GT1k2aWruW6Ca_aLgEjdg1VQs">
            <a:extLst>
              <a:ext uri="{FF2B5EF4-FFF2-40B4-BE49-F238E27FC236}">
                <a16:creationId xmlns:a16="http://schemas.microsoft.com/office/drawing/2014/main" id="{3698E549-973D-4199-B3C7-23855947CB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94" t="2395" r="3181" b="3491"/>
          <a:stretch/>
        </p:blipFill>
        <p:spPr bwMode="auto">
          <a:xfrm>
            <a:off x="479955" y="2635745"/>
            <a:ext cx="3803635" cy="216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CF130E4-55E1-40B7-98BD-EA3ADFAD91CF}"/>
              </a:ext>
            </a:extLst>
          </p:cNvPr>
          <p:cNvSpPr txBox="1"/>
          <p:nvPr/>
        </p:nvSpPr>
        <p:spPr>
          <a:xfrm>
            <a:off x="2008913"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교감</a:t>
            </a:r>
          </a:p>
        </p:txBody>
      </p:sp>
      <p:sp>
        <p:nvSpPr>
          <p:cNvPr id="22" name="TextBox 21">
            <a:extLst>
              <a:ext uri="{FF2B5EF4-FFF2-40B4-BE49-F238E27FC236}">
                <a16:creationId xmlns:a16="http://schemas.microsoft.com/office/drawing/2014/main" id="{786A56F3-7E9E-422C-B0DD-FF0672183594}"/>
              </a:ext>
            </a:extLst>
          </p:cNvPr>
          <p:cNvSpPr txBox="1"/>
          <p:nvPr/>
        </p:nvSpPr>
        <p:spPr>
          <a:xfrm>
            <a:off x="5703803"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보상</a:t>
            </a:r>
          </a:p>
        </p:txBody>
      </p:sp>
      <p:sp>
        <p:nvSpPr>
          <p:cNvPr id="23" name="TextBox 22">
            <a:extLst>
              <a:ext uri="{FF2B5EF4-FFF2-40B4-BE49-F238E27FC236}">
                <a16:creationId xmlns:a16="http://schemas.microsoft.com/office/drawing/2014/main" id="{F9DBB280-8F65-485D-8BB4-05F3883C7910}"/>
              </a:ext>
            </a:extLst>
          </p:cNvPr>
          <p:cNvSpPr txBox="1"/>
          <p:nvPr/>
        </p:nvSpPr>
        <p:spPr>
          <a:xfrm>
            <a:off x="9418032"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협력</a:t>
            </a:r>
          </a:p>
        </p:txBody>
      </p:sp>
      <p:sp>
        <p:nvSpPr>
          <p:cNvPr id="17" name="슬라이드 번호 개체 틀 7">
            <a:extLst>
              <a:ext uri="{FF2B5EF4-FFF2-40B4-BE49-F238E27FC236}">
                <a16:creationId xmlns:a16="http://schemas.microsoft.com/office/drawing/2014/main" id="{3F7B3F18-2794-4319-99A3-755D29916A8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7</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9457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F4AF4F0-49D6-4FE5-B1A3-B86585BD0D62}"/>
              </a:ext>
            </a:extLst>
          </p:cNvPr>
          <p:cNvSpPr/>
          <p:nvPr/>
        </p:nvSpPr>
        <p:spPr>
          <a:xfrm>
            <a:off x="5204460" y="2922269"/>
            <a:ext cx="1790700" cy="1283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https://lh3.googleusercontent.com/CYM9r9rUFVbWsmySrl9BhWxoOCnXgjSEjbba2wrLiIYcFXTwby5FY5gm5MYmpPPD0Hp6Prx5M4YnJFImJmLly8u4LTQESlBH842DbYsGYE03-i2llOEcQV6dYps-iTKfgP0SLu5rGgI">
            <a:extLst>
              <a:ext uri="{FF2B5EF4-FFF2-40B4-BE49-F238E27FC236}">
                <a16:creationId xmlns:a16="http://schemas.microsoft.com/office/drawing/2014/main" id="{26D01FAF-388B-438E-BAF7-4948E5AC8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86" t="18150" r="21033" b="19530"/>
          <a:stretch/>
        </p:blipFill>
        <p:spPr bwMode="auto">
          <a:xfrm>
            <a:off x="1819827" y="1568094"/>
            <a:ext cx="1334579"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9vcuSJSrZY4G1ResSd7pjl5LyeXH92x9gsuC49-sEgv4c-mwSRbg7iwy-E4lQwOT3g9YjoSlhTXEvDdCu7hAn6-9vhvR7eNCOIefU_3_4ZiIxevBfqlUoQADGa1sB1SqQ7g2tDgStUQ">
            <a:extLst>
              <a:ext uri="{FF2B5EF4-FFF2-40B4-BE49-F238E27FC236}">
                <a16:creationId xmlns:a16="http://schemas.microsoft.com/office/drawing/2014/main" id="{71DCB459-A8FA-4CF5-8592-1487ECE454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594" y="1592955"/>
            <a:ext cx="1334579" cy="1334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5JeNAf--laSOu3agmUS0kwzAux4fMaNJJHz-1xK1fTZ0xclhPTYotJlVBnbNww7peZRGox-v8vDuWSSDZiAc7F21nrw28KWVBOC0dGfwYYtJu41usSynpCtVbCAGeyX355d5SxaoOCo">
            <a:extLst>
              <a:ext uri="{FF2B5EF4-FFF2-40B4-BE49-F238E27FC236}">
                <a16:creationId xmlns:a16="http://schemas.microsoft.com/office/drawing/2014/main" id="{CD60CC9A-6DE9-46C5-8067-8A4979F9AB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37" t="18287" r="9679" b="13588"/>
          <a:stretch/>
        </p:blipFill>
        <p:spPr bwMode="auto">
          <a:xfrm>
            <a:off x="861850" y="3514090"/>
            <a:ext cx="3250532"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5.googleusercontent.com/ZyCmn3MKtPES-FBaDL41Mpre0TLNDs3whDwmfFM3Nw4uLK2_065erHH0qwkGUg9CY96BwwnlFs2OsLaE_-a7Ek4ZWQvW3NYEd01wJwBNAfkva8TUm4vB7PJhF1erjXJN5-pTOnquHYA">
            <a:extLst>
              <a:ext uri="{FF2B5EF4-FFF2-40B4-BE49-F238E27FC236}">
                <a16:creationId xmlns:a16="http://schemas.microsoft.com/office/drawing/2014/main" id="{C883372D-E7D0-4206-9B05-4633598E7F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9447" y="5292097"/>
            <a:ext cx="1334580" cy="133458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lh5.googleusercontent.com/PsfxJCGTMJpnZPhwkUqI7CQVdD0oE0QWnMVqbdMihMm1EOcyucTXJtayt5ZtAGQicXUeeaFU6-UOnV0Ap8rC7r0O7vprdxnga8DPYtCRkEmbk0pE5NDRSVbqQh_fJe7_lH38TAXWbqg">
            <a:extLst>
              <a:ext uri="{FF2B5EF4-FFF2-40B4-BE49-F238E27FC236}">
                <a16:creationId xmlns:a16="http://schemas.microsoft.com/office/drawing/2014/main" id="{12BB00A6-B34C-46AC-A6EA-70BB70D4EB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7974" y="5258594"/>
            <a:ext cx="1334580" cy="13680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83DD58C1-9291-4C5F-8230-B69255C9BC96}"/>
              </a:ext>
            </a:extLst>
          </p:cNvPr>
          <p:cNvGrpSpPr/>
          <p:nvPr/>
        </p:nvGrpSpPr>
        <p:grpSpPr>
          <a:xfrm>
            <a:off x="8074861" y="3678399"/>
            <a:ext cx="3255289" cy="1055681"/>
            <a:chOff x="7792375" y="3612070"/>
            <a:chExt cx="4130104" cy="1339381"/>
          </a:xfrm>
        </p:grpSpPr>
        <p:pic>
          <p:nvPicPr>
            <p:cNvPr id="1031"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E6385A29-0763-46A4-A1EA-CBCC9890DBE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482"/>
            <a:stretch/>
          </p:blipFill>
          <p:spPr bwMode="auto">
            <a:xfrm>
              <a:off x="9160458" y="3612070"/>
              <a:ext cx="2762021" cy="133938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5A2A8EEC-5D67-425F-A253-125B52A062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43" r="70518"/>
            <a:stretch/>
          </p:blipFill>
          <p:spPr bwMode="auto">
            <a:xfrm>
              <a:off x="7792375" y="3682723"/>
              <a:ext cx="1368083" cy="11980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그룹 8">
            <a:extLst>
              <a:ext uri="{FF2B5EF4-FFF2-40B4-BE49-F238E27FC236}">
                <a16:creationId xmlns:a16="http://schemas.microsoft.com/office/drawing/2014/main" id="{D05ED88D-ACC4-42AE-AD2B-0479E0B2B139}"/>
              </a:ext>
            </a:extLst>
          </p:cNvPr>
          <p:cNvGrpSpPr/>
          <p:nvPr/>
        </p:nvGrpSpPr>
        <p:grpSpPr>
          <a:xfrm>
            <a:off x="4191000" y="231322"/>
            <a:ext cx="3810000" cy="2114664"/>
            <a:chOff x="4191000" y="211002"/>
            <a:chExt cx="3810000" cy="2114664"/>
          </a:xfrm>
        </p:grpSpPr>
        <p:pic>
          <p:nvPicPr>
            <p:cNvPr id="1026" name="Picture 2" descr="https://lh3.googleusercontent.com/m4rpwfcmS1oHA28dWlptSJW8ed9xKMEX_pLIUeU32-WHR69HxbUXGFfS8JlVoAaFktjpG3buSYaYuknB-0gBbsBjRReo55lDWGCoKuKdE9cXKRAZiHsJNPxSe5AGgrg7PWfGqz-SWe8">
              <a:extLst>
                <a:ext uri="{FF2B5EF4-FFF2-40B4-BE49-F238E27FC236}">
                  <a16:creationId xmlns:a16="http://schemas.microsoft.com/office/drawing/2014/main" id="{19A59F96-CFC8-4AF1-9E5C-563E598FB7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91000" y="211002"/>
              <a:ext cx="3810000" cy="1384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5FD161-7D43-4639-BDC8-09C02955CF81}"/>
                </a:ext>
              </a:extLst>
            </p:cNvPr>
            <p:cNvSpPr txBox="1"/>
            <p:nvPr/>
          </p:nvSpPr>
          <p:spPr>
            <a:xfrm>
              <a:off x="4529706" y="1556225"/>
              <a:ext cx="3132589" cy="769441"/>
            </a:xfrm>
            <a:prstGeom prst="rect">
              <a:avLst/>
            </a:prstGeom>
            <a:noFill/>
          </p:spPr>
          <p:txBody>
            <a:bodyPr wrap="none" rtlCol="0" anchor="ctr">
              <a:spAutoFit/>
            </a:bodyPr>
            <a:lstStyle/>
            <a:p>
              <a:pPr algn="ctr"/>
              <a:r>
                <a:rPr lang="en-US" altLang="ko-KR" sz="4400" b="1" dirty="0">
                  <a:solidFill>
                    <a:srgbClr val="222C37"/>
                  </a:solidFill>
                  <a:latin typeface="나눔스퀘어 ExtraBold" panose="020B0600000101010101" pitchFamily="50" charset="-127"/>
                  <a:ea typeface="나눔스퀘어 ExtraBold" panose="020B0600000101010101" pitchFamily="50" charset="-127"/>
                </a:rPr>
                <a:t>ML-Agents</a:t>
              </a:r>
              <a:endParaRPr lang="ko-KR" altLang="en-US" sz="4400" b="1" dirty="0">
                <a:solidFill>
                  <a:srgbClr val="222C37"/>
                </a:solidFill>
                <a:latin typeface="나눔스퀘어 ExtraBold" panose="020B0600000101010101" pitchFamily="50" charset="-127"/>
                <a:ea typeface="나눔스퀘어 ExtraBold" panose="020B0600000101010101" pitchFamily="50" charset="-127"/>
              </a:endParaRPr>
            </a:p>
          </p:txBody>
        </p:sp>
      </p:grpSp>
      <p:grpSp>
        <p:nvGrpSpPr>
          <p:cNvPr id="11" name="그룹 10">
            <a:extLst>
              <a:ext uri="{FF2B5EF4-FFF2-40B4-BE49-F238E27FC236}">
                <a16:creationId xmlns:a16="http://schemas.microsoft.com/office/drawing/2014/main" id="{B30B68EB-369D-4EC7-AA35-9BBB0FEDDB8B}"/>
              </a:ext>
            </a:extLst>
          </p:cNvPr>
          <p:cNvGrpSpPr/>
          <p:nvPr/>
        </p:nvGrpSpPr>
        <p:grpSpPr>
          <a:xfrm>
            <a:off x="5143500" y="2870111"/>
            <a:ext cx="1905000" cy="1905000"/>
            <a:chOff x="5143501" y="2829470"/>
            <a:chExt cx="1905000" cy="1905000"/>
          </a:xfrm>
        </p:grpSpPr>
        <p:pic>
          <p:nvPicPr>
            <p:cNvPr id="1029" name="Picture 5" descr="https://lh4.googleusercontent.com/3bX2nnOVYc09q_1oYu_9wPAEMzPkyI6lGYEQ9K8CrqGGnXnGnz8sCcsG3vPUzIpx9oak2xnl5ExqS_Ps9gZ49PtmfNbbDSzbEmhK5tHHXr6Y5xu--CVmg3rfFF2_Ya_MxCDsi7NKeuk">
              <a:extLst>
                <a:ext uri="{FF2B5EF4-FFF2-40B4-BE49-F238E27FC236}">
                  <a16:creationId xmlns:a16="http://schemas.microsoft.com/office/drawing/2014/main" id="{58EEB2C3-4DB6-40BF-8959-983FCC32B2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3501" y="282947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CD236F9-4BD3-4ED7-A31E-E9E7B0B2FBDB}"/>
                </a:ext>
              </a:extLst>
            </p:cNvPr>
            <p:cNvSpPr txBox="1"/>
            <p:nvPr/>
          </p:nvSpPr>
          <p:spPr>
            <a:xfrm>
              <a:off x="5241608" y="3167390"/>
              <a:ext cx="1708785" cy="523220"/>
            </a:xfrm>
            <a:prstGeom prst="rect">
              <a:avLst/>
            </a:prstGeom>
            <a:noFill/>
          </p:spPr>
          <p:txBody>
            <a:bodyPr wrap="square" rtlCol="0" anchor="ctr">
              <a:spAutoFit/>
            </a:bodyPr>
            <a:lstStyle/>
            <a:p>
              <a:pPr algn="ctr"/>
              <a:r>
                <a:rPr lang="ko-KR" altLang="en-US" sz="2800" dirty="0">
                  <a:latin typeface="나눔스퀘어 ExtraBold" panose="020B0600000101010101" pitchFamily="50" charset="-127"/>
                  <a:ea typeface="나눔스퀘어 ExtraBold" panose="020B0600000101010101" pitchFamily="50" charset="-127"/>
                </a:rPr>
                <a:t>개발 환경</a:t>
              </a:r>
              <a:endParaRPr lang="en-US" altLang="ko-KR" sz="2800" dirty="0">
                <a:latin typeface="나눔스퀘어 ExtraBold" panose="020B0600000101010101" pitchFamily="50" charset="-127"/>
                <a:ea typeface="나눔스퀘어 ExtraBold" panose="020B0600000101010101" pitchFamily="50" charset="-127"/>
              </a:endParaRPr>
            </a:p>
          </p:txBody>
        </p:sp>
      </p:grpSp>
      <p:sp>
        <p:nvSpPr>
          <p:cNvPr id="20" name="슬라이드 번호 개체 틀 7">
            <a:extLst>
              <a:ext uri="{FF2B5EF4-FFF2-40B4-BE49-F238E27FC236}">
                <a16:creationId xmlns:a16="http://schemas.microsoft.com/office/drawing/2014/main" id="{F746B3F2-3437-4533-8788-140C70D1067C}"/>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9568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5312673"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중점 연구분야</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강화학습</a:t>
            </a:r>
          </a:p>
        </p:txBody>
      </p:sp>
      <p:grpSp>
        <p:nvGrpSpPr>
          <p:cNvPr id="7" name="그룹 6">
            <a:extLst>
              <a:ext uri="{FF2B5EF4-FFF2-40B4-BE49-F238E27FC236}">
                <a16:creationId xmlns:a16="http://schemas.microsoft.com/office/drawing/2014/main" id="{92467207-A183-4325-81C1-8015D05D4C9B}"/>
              </a:ext>
            </a:extLst>
          </p:cNvPr>
          <p:cNvGrpSpPr/>
          <p:nvPr/>
        </p:nvGrpSpPr>
        <p:grpSpPr>
          <a:xfrm>
            <a:off x="1976842" y="2813978"/>
            <a:ext cx="8238315" cy="3476746"/>
            <a:chOff x="1333948" y="2610626"/>
            <a:chExt cx="8853544" cy="3736386"/>
          </a:xfrm>
        </p:grpSpPr>
        <p:sp>
          <p:nvSpPr>
            <p:cNvPr id="17" name="사각형: 둥근 모서리 16">
              <a:extLst>
                <a:ext uri="{FF2B5EF4-FFF2-40B4-BE49-F238E27FC236}">
                  <a16:creationId xmlns:a16="http://schemas.microsoft.com/office/drawing/2014/main" id="{27E3D9BE-ABAD-42FA-86A4-EF8466796B39}"/>
                </a:ext>
              </a:extLst>
            </p:cNvPr>
            <p:cNvSpPr/>
            <p:nvPr/>
          </p:nvSpPr>
          <p:spPr>
            <a:xfrm>
              <a:off x="1333948" y="2610626"/>
              <a:ext cx="8853544" cy="3736386"/>
            </a:xfrm>
            <a:prstGeom prst="roundRect">
              <a:avLst>
                <a:gd name="adj" fmla="val 6473"/>
              </a:avLst>
            </a:prstGeom>
            <a:solidFill>
              <a:srgbClr val="FFFFFF"/>
            </a:solidFill>
            <a:ln w="57150" cmpd="sng">
              <a:solidFill>
                <a:srgbClr val="96D1CF"/>
              </a:solid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2050" name="Picture 2" descr="Unity Analytics, Machine Learning, AI">
              <a:extLst>
                <a:ext uri="{FF2B5EF4-FFF2-40B4-BE49-F238E27FC236}">
                  <a16:creationId xmlns:a16="http://schemas.microsoft.com/office/drawing/2014/main" id="{BBF014A6-B1F6-4CCB-84A4-92C770C89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75"/>
            <a:stretch/>
          </p:blipFill>
          <p:spPr bwMode="auto">
            <a:xfrm>
              <a:off x="1481628" y="2773336"/>
              <a:ext cx="8558185" cy="341096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B5A358ED-948C-44CB-BB4F-F296857DFD15}"/>
              </a:ext>
            </a:extLst>
          </p:cNvPr>
          <p:cNvSpPr txBox="1"/>
          <p:nvPr/>
        </p:nvSpPr>
        <p:spPr>
          <a:xfrm>
            <a:off x="2372063" y="1491781"/>
            <a:ext cx="7447873" cy="830997"/>
          </a:xfrm>
          <a:prstGeom prst="rect">
            <a:avLst/>
          </a:prstGeom>
          <a:noFill/>
        </p:spPr>
        <p:txBody>
          <a:bodyPr wrap="none" rtlCol="0">
            <a:spAutoFit/>
          </a:bodyPr>
          <a:lstStyle/>
          <a:p>
            <a:pPr algn="ctr"/>
            <a:r>
              <a:rPr lang="ko-KR" altLang="en-US" sz="2400" dirty="0">
                <a:solidFill>
                  <a:srgbClr val="FF6B7E"/>
                </a:solidFill>
                <a:latin typeface="나눔스퀘어 Bold" panose="020B0600000101010101" pitchFamily="50" charset="-127"/>
                <a:ea typeface="나눔스퀘어 Bold" panose="020B0600000101010101" pitchFamily="50" charset="-127"/>
              </a:rPr>
              <a:t>관측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행동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보상</a:t>
            </a:r>
            <a:r>
              <a:rPr lang="ko-KR" altLang="en-US" sz="2400" dirty="0">
                <a:latin typeface="나눔스퀘어" panose="020B0600000101010101" pitchFamily="50" charset="-127"/>
                <a:ea typeface="나눔스퀘어" panose="020B0600000101010101" pitchFamily="50" charset="-127"/>
              </a:rPr>
              <a:t>의 과정을 반복</a:t>
            </a:r>
            <a:endParaRPr lang="en-US" altLang="ko-KR" sz="2400" dirty="0">
              <a:latin typeface="나눔스퀘어" panose="020B0600000101010101" pitchFamily="50" charset="-127"/>
              <a:ea typeface="나눔스퀘어" panose="020B0600000101010101" pitchFamily="50" charset="-127"/>
            </a:endParaRPr>
          </a:p>
          <a:p>
            <a:pPr algn="ctr"/>
            <a:r>
              <a:rPr lang="en-US" altLang="ko-KR" sz="2400" dirty="0">
                <a:latin typeface="나눔스퀘어" panose="020B0600000101010101" pitchFamily="50" charset="-127"/>
                <a:ea typeface="나눔스퀘어" panose="020B0600000101010101" pitchFamily="50" charset="-127"/>
              </a:rPr>
              <a:t>=&gt; </a:t>
            </a:r>
            <a:r>
              <a:rPr lang="ko-KR" altLang="en-US" sz="2400" dirty="0">
                <a:latin typeface="나눔스퀘어" panose="020B0600000101010101" pitchFamily="50" charset="-127"/>
                <a:ea typeface="나눔스퀘어" panose="020B0600000101010101" pitchFamily="50" charset="-127"/>
              </a:rPr>
              <a:t>환경으로부터 얻는 </a:t>
            </a:r>
            <a:r>
              <a:rPr lang="ko-KR" altLang="en-US" sz="2400" dirty="0">
                <a:solidFill>
                  <a:srgbClr val="FF6B7E"/>
                </a:solidFill>
                <a:latin typeface="나눔스퀘어 Bold" panose="020B0600000101010101" pitchFamily="50" charset="-127"/>
                <a:ea typeface="나눔스퀘어 Bold" panose="020B0600000101010101" pitchFamily="50" charset="-127"/>
              </a:rPr>
              <a:t>보상을 최대화</a:t>
            </a:r>
            <a:r>
              <a:rPr lang="ko-KR" altLang="en-US" sz="2400" dirty="0">
                <a:latin typeface="나눔스퀘어" panose="020B0600000101010101" pitchFamily="50" charset="-127"/>
                <a:ea typeface="나눔스퀘어" panose="020B0600000101010101" pitchFamily="50" charset="-127"/>
              </a:rPr>
              <a:t>하는 행동으로 학습</a:t>
            </a:r>
          </a:p>
        </p:txBody>
      </p:sp>
      <p:sp>
        <p:nvSpPr>
          <p:cNvPr id="11" name="슬라이드 번호 개체 틀 7">
            <a:extLst>
              <a:ext uri="{FF2B5EF4-FFF2-40B4-BE49-F238E27FC236}">
                <a16:creationId xmlns:a16="http://schemas.microsoft.com/office/drawing/2014/main" id="{4A30B466-FFAE-490F-913A-3AA99C94160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73200828"/>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TotalTime>
  <Words>1420</Words>
  <Application>Microsoft Office PowerPoint</Application>
  <PresentationFormat>와이드스크린</PresentationFormat>
  <Paragraphs>293</Paragraphs>
  <Slides>25</Slides>
  <Notes>15</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25</vt:i4>
      </vt:variant>
    </vt:vector>
  </HeadingPairs>
  <TitlesOfParts>
    <vt:vector size="32" baseType="lpstr">
      <vt:lpstr>맑은 고딕</vt:lpstr>
      <vt:lpstr>Symbol</vt:lpstr>
      <vt:lpstr>나눔스퀘어 Bold</vt:lpstr>
      <vt:lpstr>나눔스퀘어 ExtraBold</vt:lpstr>
      <vt:lpstr>나눔스퀘어</vt:lpstr>
      <vt:lpstr>Arial</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P HY</cp:lastModifiedBy>
  <cp:revision>130</cp:revision>
  <dcterms:created xsi:type="dcterms:W3CDTF">2018-08-02T07:05:36Z</dcterms:created>
  <dcterms:modified xsi:type="dcterms:W3CDTF">2018-12-24T05:39:52Z</dcterms:modified>
</cp:coreProperties>
</file>